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38"/>
  </p:notesMasterIdLst>
  <p:handoutMasterIdLst>
    <p:handoutMasterId r:id="rId39"/>
  </p:handoutMasterIdLst>
  <p:sldIdLst>
    <p:sldId id="274" r:id="rId3"/>
    <p:sldId id="460" r:id="rId4"/>
    <p:sldId id="486" r:id="rId5"/>
    <p:sldId id="487" r:id="rId6"/>
    <p:sldId id="495" r:id="rId7"/>
    <p:sldId id="488" r:id="rId8"/>
    <p:sldId id="490" r:id="rId9"/>
    <p:sldId id="489" r:id="rId10"/>
    <p:sldId id="492" r:id="rId11"/>
    <p:sldId id="496" r:id="rId12"/>
    <p:sldId id="493" r:id="rId13"/>
    <p:sldId id="497" r:id="rId14"/>
    <p:sldId id="494" r:id="rId15"/>
    <p:sldId id="461" r:id="rId16"/>
    <p:sldId id="485" r:id="rId17"/>
    <p:sldId id="499" r:id="rId18"/>
    <p:sldId id="462" r:id="rId19"/>
    <p:sldId id="504" r:id="rId20"/>
    <p:sldId id="505" r:id="rId21"/>
    <p:sldId id="506" r:id="rId22"/>
    <p:sldId id="507" r:id="rId23"/>
    <p:sldId id="500" r:id="rId24"/>
    <p:sldId id="501" r:id="rId25"/>
    <p:sldId id="502" r:id="rId26"/>
    <p:sldId id="503" r:id="rId27"/>
    <p:sldId id="477" r:id="rId28"/>
    <p:sldId id="478" r:id="rId29"/>
    <p:sldId id="484" r:id="rId30"/>
    <p:sldId id="508" r:id="rId31"/>
    <p:sldId id="509" r:id="rId32"/>
    <p:sldId id="510" r:id="rId33"/>
    <p:sldId id="417" r:id="rId34"/>
    <p:sldId id="424" r:id="rId35"/>
    <p:sldId id="419" r:id="rId36"/>
    <p:sldId id="420" r:id="rId3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0A22E"/>
    <a:srgbClr val="603A14"/>
    <a:srgbClr val="E85C0E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53" autoAdjust="0"/>
    <p:restoredTop sz="94533" autoAdjust="0"/>
  </p:normalViewPr>
  <p:slideViewPr>
    <p:cSldViewPr>
      <p:cViewPr>
        <p:scale>
          <a:sx n="70" d="100"/>
          <a:sy n="70" d="100"/>
        </p:scale>
        <p:origin x="450" y="11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24-11-2014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eg>
</file>

<file path=ppt/media/image12.gif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jpg>
</file>

<file path=ppt/media/image36.png>
</file>

<file path=ppt/media/image37.png>
</file>

<file path=ppt/media/image38.jpg>
</file>

<file path=ppt/media/image39.png>
</file>

<file path=ppt/media/image4.jpe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24-11-2014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53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396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767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02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977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960F2E-DEA1-45E0-A83A-3202E353F5C0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736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77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6126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AF1A2-7CDB-4DDE-B139-47E42D2ABB2A}" type="datetime1">
              <a:rPr lang="en-US" smtClean="0"/>
              <a:t>24-11-2014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82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9906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11015" y="1752601"/>
            <a:ext cx="10766795" cy="59974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Enter source code here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868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10668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09441" y="1828801"/>
            <a:ext cx="10868369" cy="59974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Source code box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370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672A9-4F4A-4A8F-BB10-38A094071E2D}" type="datetime1">
              <a:rPr lang="en-US" smtClean="0"/>
              <a:t>24-11-2014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  <p:sldLayoutId id="2147483669" r:id="rId6"/>
    <p:sldLayoutId id="2147483670" r:id="rId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org/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btech.com/" TargetMode="External"/><Relationship Id="rId13" Type="http://schemas.openxmlformats.org/officeDocument/2006/relationships/image" Target="../media/image45.png"/><Relationship Id="rId3" Type="http://schemas.openxmlformats.org/officeDocument/2006/relationships/hyperlink" Target="https://softuni.bg/courses/javascript-applications/" TargetMode="External"/><Relationship Id="rId7" Type="http://schemas.openxmlformats.org/officeDocument/2006/relationships/image" Target="../media/image42.png"/><Relationship Id="rId12" Type="http://schemas.openxmlformats.org/officeDocument/2006/relationships/hyperlink" Target="http://smartit.bg/" TargetMode="External"/><Relationship Id="rId17" Type="http://schemas.openxmlformats.org/officeDocument/2006/relationships/image" Target="../media/image47.png"/><Relationship Id="rId2" Type="http://schemas.openxmlformats.org/officeDocument/2006/relationships/notesSlide" Target="../notesSlides/notesSlide8.xml"/><Relationship Id="rId16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44.png"/><Relationship Id="rId5" Type="http://schemas.openxmlformats.org/officeDocument/2006/relationships/image" Target="../media/image41.jpeg"/><Relationship Id="rId15" Type="http://schemas.openxmlformats.org/officeDocument/2006/relationships/image" Target="../media/image46.png"/><Relationship Id="rId10" Type="http://schemas.openxmlformats.org/officeDocument/2006/relationships/hyperlink" Target="http://komfo.com/" TargetMode="External"/><Relationship Id="rId4" Type="http://schemas.openxmlformats.org/officeDocument/2006/relationships/hyperlink" Target="http://www.vivacom.bg/" TargetMode="External"/><Relationship Id="rId9" Type="http://schemas.openxmlformats.org/officeDocument/2006/relationships/image" Target="../media/image43.png"/><Relationship Id="rId14" Type="http://schemas.openxmlformats.org/officeDocument/2006/relationships/hyperlink" Target="http://www.softwaregroup-bg.com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://telerikacademy.com/Courses/Courses/Details/182" TargetMode="External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13" Type="http://schemas.openxmlformats.org/officeDocument/2006/relationships/image" Target="../media/image51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9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858176" y="1080338"/>
            <a:ext cx="7637377" cy="1087372"/>
          </a:xfrm>
        </p:spPr>
        <p:txBody>
          <a:bodyPr>
            <a:normAutofit/>
          </a:bodyPr>
          <a:lstStyle/>
          <a:p>
            <a:r>
              <a:rPr lang="en-US" dirty="0" smtClean="0"/>
              <a:t>Web </a:t>
            </a:r>
            <a:r>
              <a:rPr lang="en-US" dirty="0" smtClean="0"/>
              <a:t>Storage </a:t>
            </a:r>
            <a:r>
              <a:rPr lang="en-US" dirty="0" smtClean="0"/>
              <a:t>and Cookies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858176" y="2286000"/>
            <a:ext cx="7637377" cy="699338"/>
          </a:xfrm>
        </p:spPr>
        <p:txBody>
          <a:bodyPr>
            <a:normAutofit fontScale="92500"/>
          </a:bodyPr>
          <a:lstStyle/>
          <a:p>
            <a:r>
              <a:rPr lang="en-US" dirty="0"/>
              <a:t>Cookies, Local and Session Storage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4196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894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2050" name="Picture 2" descr="http://blog.templatemonster.com/wp-content/uploads/2011/11/web-storage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269" y="3456655"/>
            <a:ext cx="4605744" cy="2815446"/>
          </a:xfrm>
          <a:prstGeom prst="rect">
            <a:avLst/>
          </a:prstGeom>
          <a:noFill/>
          <a:effectLst>
            <a:softEdge rad="1016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www.officialpsds.com/images/thumbs/GROCERY-BAG-FULL-psd23115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812" y="3577699"/>
            <a:ext cx="1981200" cy="2515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title="Software University Foundation">
            <a:hlinkClick r:id="rId8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821983" y="1615791"/>
            <a:ext cx="2175525" cy="838551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Creating Cookies</a:t>
            </a:r>
            <a:endParaRPr lang="en-GB" dirty="0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757236" y="1169690"/>
            <a:ext cx="10671176" cy="535531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function 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setCookie</a:t>
            </a:r>
            <a:r>
              <a:rPr lang="nl-NL" sz="2400" dirty="0">
                <a:solidFill>
                  <a:srgbClr val="FBEEDC"/>
                </a:solidFill>
              </a:rPr>
              <a:t>(name, value, </a:t>
            </a:r>
            <a:r>
              <a:rPr lang="nl-NL" sz="2400" dirty="0" smtClean="0">
                <a:solidFill>
                  <a:srgbClr val="FBEEDC"/>
                </a:solidFill>
              </a:rPr>
              <a:t>expires, </a:t>
            </a:r>
            <a:r>
              <a:rPr lang="nl-NL" sz="2400" dirty="0">
                <a:solidFill>
                  <a:srgbClr val="FBEEDC"/>
                </a:solidFill>
              </a:rPr>
              <a:t>path, domain) {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var cookie = name + </a:t>
            </a:r>
            <a:r>
              <a:rPr lang="nl-NL" sz="2400" dirty="0" smtClean="0">
                <a:solidFill>
                  <a:srgbClr val="FBEEDC"/>
                </a:solidFill>
              </a:rPr>
              <a:t>'=' </a:t>
            </a:r>
            <a:r>
              <a:rPr lang="nl-NL" sz="2400" dirty="0">
                <a:solidFill>
                  <a:srgbClr val="FBEEDC"/>
                </a:solidFill>
              </a:rPr>
              <a:t>+ escape(value) + </a:t>
            </a:r>
            <a:r>
              <a:rPr lang="nl-NL" sz="2400" dirty="0" smtClean="0">
                <a:solidFill>
                  <a:srgbClr val="FBEEDC"/>
                </a:solidFill>
              </a:rPr>
              <a:t>';';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if </a:t>
            </a:r>
            <a:r>
              <a:rPr lang="nl-NL" sz="2400" dirty="0" smtClean="0">
                <a:solidFill>
                  <a:srgbClr val="FBEEDC"/>
                </a:solidFill>
              </a:rPr>
              <a:t>(expires) </a:t>
            </a:r>
            <a:r>
              <a:rPr lang="nl-NL" sz="2400" dirty="0">
                <a:solidFill>
                  <a:srgbClr val="FBEEDC"/>
                </a:solidFill>
              </a:rPr>
              <a:t>{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  if(expires instanceof Date) {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  expires </a:t>
            </a:r>
            <a:r>
              <a:rPr lang="nl-NL" sz="2400" dirty="0">
                <a:solidFill>
                  <a:srgbClr val="FBEEDC"/>
                </a:solidFill>
              </a:rPr>
              <a:t>= new Date</a:t>
            </a:r>
            <a:r>
              <a:rPr lang="nl-NL" sz="2400" dirty="0" smtClean="0">
                <a:solidFill>
                  <a:srgbClr val="FBEEDC"/>
                </a:solidFill>
              </a:rPr>
              <a:t>();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  } else {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    expires = new Date(new Date().getTime() + </a:t>
            </a:r>
            <a:endParaRPr lang="nl-NL" sz="2400" dirty="0" smtClean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            parseInt(expires</a:t>
            </a:r>
            <a:r>
              <a:rPr lang="nl-NL" sz="2400" dirty="0">
                <a:solidFill>
                  <a:srgbClr val="FBEEDC"/>
                </a:solidFill>
              </a:rPr>
              <a:t>) * 1000 * 60 * 60 * 24);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  </a:t>
            </a:r>
            <a:r>
              <a:rPr lang="nl-NL" sz="2400" dirty="0" smtClean="0">
                <a:solidFill>
                  <a:srgbClr val="FBEEDC"/>
                </a:solidFill>
              </a:rPr>
              <a:t>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  cookie += </a:t>
            </a:r>
            <a:r>
              <a:rPr lang="nl-NL" sz="2400" dirty="0" smtClean="0">
                <a:solidFill>
                  <a:srgbClr val="FBEEDC"/>
                </a:solidFill>
              </a:rPr>
              <a:t>'expires=' </a:t>
            </a:r>
            <a:r>
              <a:rPr lang="nl-NL" sz="2400" dirty="0">
                <a:solidFill>
                  <a:srgbClr val="FBEEDC"/>
                </a:solidFill>
              </a:rPr>
              <a:t>+ expires.toGMTString() + </a:t>
            </a:r>
            <a:r>
              <a:rPr lang="nl-NL" sz="2400" dirty="0" smtClean="0">
                <a:solidFill>
                  <a:srgbClr val="FBEEDC"/>
                </a:solidFill>
              </a:rPr>
              <a:t>';';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if (path) </a:t>
            </a:r>
            <a:r>
              <a:rPr lang="nl-NL" sz="2400" dirty="0" smtClean="0">
                <a:solidFill>
                  <a:srgbClr val="FBEEDC"/>
                </a:solidFill>
              </a:rPr>
              <a:t>{ cookie </a:t>
            </a:r>
            <a:r>
              <a:rPr lang="nl-NL" sz="2400" dirty="0">
                <a:solidFill>
                  <a:srgbClr val="FBEEDC"/>
                </a:solidFill>
              </a:rPr>
              <a:t>+= </a:t>
            </a:r>
            <a:r>
              <a:rPr lang="nl-NL" sz="2400" dirty="0" smtClean="0">
                <a:solidFill>
                  <a:srgbClr val="FBEEDC"/>
                </a:solidFill>
              </a:rPr>
              <a:t>'path=' </a:t>
            </a:r>
            <a:r>
              <a:rPr lang="nl-NL" sz="2400" dirty="0">
                <a:solidFill>
                  <a:srgbClr val="FBEEDC"/>
                </a:solidFill>
              </a:rPr>
              <a:t>+ path + </a:t>
            </a:r>
            <a:r>
              <a:rPr lang="nl-NL" sz="2400" dirty="0" smtClean="0">
                <a:solidFill>
                  <a:srgbClr val="FBEEDC"/>
                </a:solidFill>
              </a:rPr>
              <a:t>';'; 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if (domain) </a:t>
            </a:r>
            <a:r>
              <a:rPr lang="nl-NL" sz="2400" dirty="0" smtClean="0">
                <a:solidFill>
                  <a:srgbClr val="FBEEDC"/>
                </a:solidFill>
              </a:rPr>
              <a:t>{ cookie += 'domain=' + domain + ';'; 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document.cookie = 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cookie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;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0580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Cookies</a:t>
            </a:r>
            <a:endParaRPr lang="en-US" dirty="0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763588" y="1143000"/>
            <a:ext cx="10664824" cy="53122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function 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readCookie</a:t>
            </a:r>
            <a:r>
              <a:rPr lang="nl-NL" sz="2400" dirty="0">
                <a:solidFill>
                  <a:srgbClr val="FBEEDC"/>
                </a:solidFill>
              </a:rPr>
              <a:t>(name) {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var </a:t>
            </a:r>
            <a:r>
              <a:rPr lang="nl-NL" sz="2400" dirty="0">
                <a:solidFill>
                  <a:srgbClr val="FBEEDC"/>
                </a:solidFill>
              </a:rPr>
              <a:t>nameEQ = name + </a:t>
            </a:r>
            <a:r>
              <a:rPr lang="nl-NL" sz="2400" dirty="0" smtClean="0">
                <a:solidFill>
                  <a:srgbClr val="FBEEDC"/>
                </a:solidFill>
              </a:rPr>
              <a:t>'=';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</a:t>
            </a:r>
            <a:r>
              <a:rPr lang="nl-NL" sz="2400" dirty="0">
                <a:solidFill>
                  <a:srgbClr val="FBEEDC"/>
                </a:solidFill>
              </a:rPr>
              <a:t>var </a:t>
            </a:r>
            <a:r>
              <a:rPr lang="nl-NL" sz="2400" dirty="0" smtClean="0">
                <a:solidFill>
                  <a:srgbClr val="FBEEDC"/>
                </a:solidFill>
              </a:rPr>
              <a:t>allCookies = </a:t>
            </a:r>
            <a:r>
              <a:rPr lang="nl-NL" sz="2400" dirty="0">
                <a:solidFill>
                  <a:srgbClr val="FBEEDC"/>
                </a:solidFill>
              </a:rPr>
              <a:t>document.cookie.split(';');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</a:t>
            </a:r>
            <a:r>
              <a:rPr lang="nl-NL" sz="2400" dirty="0">
                <a:solidFill>
                  <a:srgbClr val="FBEEDC"/>
                </a:solidFill>
              </a:rPr>
              <a:t>for(var </a:t>
            </a:r>
            <a:r>
              <a:rPr lang="nl-NL" sz="2400" dirty="0" smtClean="0">
                <a:solidFill>
                  <a:srgbClr val="FBEEDC"/>
                </a:solidFill>
              </a:rPr>
              <a:t>i = 0; i </a:t>
            </a:r>
            <a:r>
              <a:rPr lang="nl-NL" sz="2400" dirty="0">
                <a:solidFill>
                  <a:srgbClr val="FBEEDC"/>
                </a:solidFill>
              </a:rPr>
              <a:t>&lt; allCookies</a:t>
            </a:r>
            <a:r>
              <a:rPr lang="nl-NL" sz="2400" dirty="0" smtClean="0">
                <a:solidFill>
                  <a:srgbClr val="FBEEDC"/>
                </a:solidFill>
              </a:rPr>
              <a:t>.length; i += 1) </a:t>
            </a:r>
            <a:r>
              <a:rPr lang="nl-NL" sz="2400" dirty="0">
                <a:solidFill>
                  <a:srgbClr val="FBEEDC"/>
                </a:solidFill>
              </a:rPr>
              <a:t>{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var </a:t>
            </a:r>
            <a:r>
              <a:rPr lang="nl-NL" sz="2400" dirty="0">
                <a:solidFill>
                  <a:srgbClr val="FBEEDC"/>
                </a:solidFill>
              </a:rPr>
              <a:t>cookie</a:t>
            </a:r>
            <a:r>
              <a:rPr lang="nl-NL" sz="2400" dirty="0" smtClean="0">
                <a:solidFill>
                  <a:srgbClr val="FBEEDC"/>
                </a:solidFill>
              </a:rPr>
              <a:t> </a:t>
            </a:r>
            <a:r>
              <a:rPr lang="nl-NL" sz="2400" dirty="0">
                <a:solidFill>
                  <a:srgbClr val="FBEEDC"/>
                </a:solidFill>
              </a:rPr>
              <a:t>= allCookies</a:t>
            </a:r>
            <a:r>
              <a:rPr lang="nl-NL" sz="2400" dirty="0" smtClean="0">
                <a:solidFill>
                  <a:srgbClr val="FBEEDC"/>
                </a:solidFill>
              </a:rPr>
              <a:t>[i</a:t>
            </a:r>
            <a:r>
              <a:rPr lang="nl-NL" sz="2400" dirty="0">
                <a:solidFill>
                  <a:srgbClr val="FBEEDC"/>
                </a:solidFill>
              </a:rPr>
              <a:t>];</a:t>
            </a:r>
          </a:p>
          <a:p>
            <a:pPr>
              <a:lnSpc>
                <a:spcPct val="95000"/>
              </a:lnSpc>
              <a:spcBef>
                <a:spcPts val="1200"/>
              </a:spcBef>
            </a:pPr>
            <a:r>
              <a:rPr lang="nl-NL" sz="2400" dirty="0" smtClean="0">
                <a:solidFill>
                  <a:srgbClr val="FBEEDC"/>
                </a:solidFill>
              </a:rPr>
              <a:t>    while (</a:t>
            </a:r>
            <a:r>
              <a:rPr lang="nl-NL" sz="2400" dirty="0">
                <a:solidFill>
                  <a:srgbClr val="FBEEDC"/>
                </a:solidFill>
              </a:rPr>
              <a:t>cookie</a:t>
            </a:r>
            <a:r>
              <a:rPr lang="nl-NL" sz="2400" dirty="0" smtClean="0">
                <a:solidFill>
                  <a:srgbClr val="FBEEDC"/>
                </a:solidFill>
              </a:rPr>
              <a:t>.charAt(0) == ' </a:t>
            </a:r>
            <a:r>
              <a:rPr lang="nl-NL" sz="2400" dirty="0">
                <a:solidFill>
                  <a:srgbClr val="FBEEDC"/>
                </a:solidFill>
              </a:rPr>
              <a:t>') </a:t>
            </a:r>
            <a:r>
              <a:rPr lang="nl-NL" sz="2400" dirty="0" smtClean="0">
                <a:solidFill>
                  <a:srgbClr val="FBEEDC"/>
                </a:solidFill>
              </a:rPr>
              <a:t>{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</a:t>
            </a:r>
            <a:r>
              <a:rPr lang="nl-NL" sz="2400" dirty="0" smtClean="0">
                <a:solidFill>
                  <a:srgbClr val="FBEEDC"/>
                </a:solidFill>
              </a:rPr>
              <a:t>     cookie </a:t>
            </a:r>
            <a:r>
              <a:rPr lang="nl-NL" sz="2400" dirty="0">
                <a:solidFill>
                  <a:srgbClr val="FBEEDC"/>
                </a:solidFill>
              </a:rPr>
              <a:t>= cookie</a:t>
            </a:r>
            <a:r>
              <a:rPr lang="nl-NL" sz="2400" dirty="0" smtClean="0">
                <a:solidFill>
                  <a:srgbClr val="FBEEDC"/>
                </a:solidFill>
              </a:rPr>
              <a:t>.substring(1,</a:t>
            </a:r>
            <a:r>
              <a:rPr lang="nl-NL" sz="2400" dirty="0">
                <a:solidFill>
                  <a:srgbClr val="FBEEDC"/>
                </a:solidFill>
              </a:rPr>
              <a:t> cookie</a:t>
            </a:r>
            <a:r>
              <a:rPr lang="nl-NL" sz="2400" dirty="0" smtClean="0">
                <a:solidFill>
                  <a:srgbClr val="FBEEDC"/>
                </a:solidFill>
              </a:rPr>
              <a:t>.length);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</a:t>
            </a:r>
            <a:r>
              <a:rPr lang="nl-NL" sz="2400" dirty="0" smtClean="0">
                <a:solidFill>
                  <a:srgbClr val="FBEEDC"/>
                </a:solidFill>
              </a:rPr>
              <a:t>   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  <a:spcBef>
                <a:spcPts val="1200"/>
              </a:spcBef>
            </a:pPr>
            <a:r>
              <a:rPr lang="nl-NL" sz="2400" dirty="0" smtClean="0">
                <a:solidFill>
                  <a:srgbClr val="FBEEDC"/>
                </a:solidFill>
              </a:rPr>
              <a:t>    if (</a:t>
            </a:r>
            <a:r>
              <a:rPr lang="nl-NL" sz="2400" dirty="0">
                <a:solidFill>
                  <a:srgbClr val="FBEEDC"/>
                </a:solidFill>
              </a:rPr>
              <a:t>cookie</a:t>
            </a:r>
            <a:r>
              <a:rPr lang="nl-NL" sz="2400" dirty="0" smtClean="0">
                <a:solidFill>
                  <a:srgbClr val="FBEEDC"/>
                </a:solidFill>
              </a:rPr>
              <a:t>.indexOf(nameEQ</a:t>
            </a:r>
            <a:r>
              <a:rPr lang="nl-NL" sz="2400" dirty="0">
                <a:solidFill>
                  <a:srgbClr val="FBEEDC"/>
                </a:solidFill>
              </a:rPr>
              <a:t>) == 0</a:t>
            </a:r>
            <a:r>
              <a:rPr lang="nl-NL" sz="2400" dirty="0" smtClean="0">
                <a:solidFill>
                  <a:srgbClr val="FBEEDC"/>
                </a:solidFill>
              </a:rPr>
              <a:t>) {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  return </a:t>
            </a:r>
            <a:r>
              <a:rPr lang="nl-NL" sz="2400" dirty="0">
                <a:solidFill>
                  <a:srgbClr val="FBEEDC"/>
                </a:solidFill>
              </a:rPr>
              <a:t>cookie.substring(nameEQ.length, cookie.length);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} 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</a:t>
            </a:r>
            <a:r>
              <a:rPr lang="nl-NL" sz="2400" dirty="0" smtClean="0">
                <a:solidFill>
                  <a:srgbClr val="FBEEDC"/>
                </a:solidFill>
              </a:rPr>
              <a:t> 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return </a:t>
            </a:r>
            <a:r>
              <a:rPr lang="nl-NL" sz="2400" dirty="0">
                <a:solidFill>
                  <a:srgbClr val="FBEEDC"/>
                </a:solidFill>
              </a:rPr>
              <a:t>null;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}</a:t>
            </a:r>
            <a:endParaRPr lang="nl-NL" sz="2400" dirty="0">
              <a:solidFill>
                <a:srgbClr val="FBEEDC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573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You can delete a cookie </a:t>
            </a:r>
            <a:r>
              <a:rPr lang="en-GB" dirty="0" smtClean="0"/>
              <a:t>by</a:t>
            </a:r>
          </a:p>
          <a:p>
            <a:pPr lvl="1"/>
            <a:r>
              <a:rPr lang="en-GB" dirty="0" smtClean="0"/>
              <a:t>Adding </a:t>
            </a:r>
            <a:r>
              <a:rPr lang="en-GB" dirty="0" smtClean="0"/>
              <a:t>a new </a:t>
            </a:r>
            <a:r>
              <a:rPr lang="en-GB" dirty="0" smtClean="0"/>
              <a:t>empty cookie </a:t>
            </a:r>
            <a:r>
              <a:rPr lang="en-GB" dirty="0" smtClean="0"/>
              <a:t>with </a:t>
            </a:r>
            <a:r>
              <a:rPr lang="en-GB" dirty="0" smtClean="0"/>
              <a:t>the same </a:t>
            </a:r>
            <a:r>
              <a:rPr lang="en-GB" dirty="0" smtClean="0"/>
              <a:t>name and </a:t>
            </a:r>
            <a:r>
              <a:rPr lang="en-GB" dirty="0" smtClean="0"/>
              <a:t>expire </a:t>
            </a:r>
            <a:r>
              <a:rPr lang="en-GB" dirty="0" smtClean="0"/>
              <a:t>date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Deleting Cookies</a:t>
            </a:r>
            <a:endParaRPr lang="en-GB" dirty="0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757236" y="2837535"/>
            <a:ext cx="10671176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function 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deleteCookie</a:t>
            </a:r>
            <a:r>
              <a:rPr lang="nl-NL" sz="2400" dirty="0" smtClean="0">
                <a:solidFill>
                  <a:srgbClr val="FBEEDC"/>
                </a:solidFill>
              </a:rPr>
              <a:t>(name) {</a:t>
            </a:r>
          </a:p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if(getCookie(name)) {</a:t>
            </a:r>
          </a:p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createCookie(name, '', -1);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}</a:t>
            </a:r>
            <a:endParaRPr lang="nl-NL" sz="2400" dirty="0">
              <a:solidFill>
                <a:srgbClr val="FBEE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19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642340" y="4953000"/>
            <a:ext cx="8938472" cy="820600"/>
          </a:xfrm>
        </p:spPr>
        <p:txBody>
          <a:bodyPr/>
          <a:lstStyle/>
          <a:p>
            <a:r>
              <a:rPr lang="en-US" dirty="0" smtClean="0"/>
              <a:t>Cookies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>
          <a:xfrm>
            <a:off x="2642340" y="5754968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050" name="Picture 2" descr="http://upload.wikimedia.org/wikipedia/ru/b/be/Cookie_Monster_Pointing_Right_Backa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7012" y="2628899"/>
            <a:ext cx="4352925" cy="42291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upload.wikimedia.org/wikipedia/commons/b/b4/Choco_chip_cooki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981" y="1846554"/>
            <a:ext cx="2790826" cy="194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upload.wikimedia.org/wikipedia/commons/7/70/Cooki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412" y="705786"/>
            <a:ext cx="1444182" cy="143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upload.wikimedia.org/wikipedia/commons/f/fe/Choco_chip_cookie_half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730450">
            <a:off x="4506157" y="2666965"/>
            <a:ext cx="2724502" cy="189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405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Storages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Cookies, Local and Session</a:t>
            </a:r>
            <a:endParaRPr lang="en-US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843990">
            <a:off x="8604973" y="1896764"/>
            <a:ext cx="1617016" cy="1975468"/>
          </a:xfrm>
          <a:prstGeom prst="rect">
            <a:avLst/>
          </a:prstGeom>
          <a:noFill/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  <a:softEdge rad="12700"/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9150" y="1066800"/>
            <a:ext cx="3232416" cy="34295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  <a:softEdge rad="12700"/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 descr="http://upload.wikimedia.org/wikipedia/commons/d/de/HTML5_oval_logo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2" y="1729876"/>
            <a:ext cx="2368344" cy="2103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58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Methods and protocols used for storing data in a </a:t>
            </a:r>
            <a:r>
              <a:rPr lang="en-GB" dirty="0" smtClean="0"/>
              <a:t>Web browser</a:t>
            </a:r>
            <a:endParaRPr lang="en-GB" dirty="0" smtClean="0"/>
          </a:p>
          <a:p>
            <a:r>
              <a:rPr lang="en-GB" dirty="0"/>
              <a:t>Web </a:t>
            </a:r>
            <a:r>
              <a:rPr lang="en-GB" dirty="0" smtClean="0"/>
              <a:t>storages are improved cookies</a:t>
            </a:r>
          </a:p>
          <a:p>
            <a:r>
              <a:rPr lang="en-GB" dirty="0" smtClean="0"/>
              <a:t>Provide a set of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key-value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pairs</a:t>
            </a:r>
            <a:endParaRPr lang="en-GB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GB" dirty="0" smtClean="0"/>
              <a:t>Limited to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5MB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capacity</a:t>
            </a:r>
            <a:r>
              <a:rPr lang="en-GB" dirty="0" smtClean="0"/>
              <a:t> in most browsers</a:t>
            </a:r>
          </a:p>
          <a:p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Not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automatically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sent </a:t>
            </a:r>
            <a:r>
              <a:rPr lang="en-GB" dirty="0" smtClean="0"/>
              <a:t>to </a:t>
            </a:r>
            <a:r>
              <a:rPr lang="en-GB" dirty="0"/>
              <a:t>the server </a:t>
            </a:r>
            <a:r>
              <a:rPr lang="en-GB" dirty="0" smtClean="0"/>
              <a:t>at each HTTP request</a:t>
            </a:r>
            <a:endParaRPr lang="en-GB" dirty="0" smtClean="0"/>
          </a:p>
          <a:p>
            <a:pPr lvl="1"/>
            <a:r>
              <a:rPr lang="en-GB" dirty="0" smtClean="0"/>
              <a:t>Web servers can't directly write to the </a:t>
            </a:r>
            <a:r>
              <a:rPr lang="en-GB" dirty="0" smtClean="0"/>
              <a:t>Web storage</a:t>
            </a:r>
            <a:endParaRPr lang="en-GB" dirty="0" smtClean="0"/>
          </a:p>
          <a:p>
            <a:r>
              <a:rPr lang="en-GB" dirty="0" smtClean="0"/>
              <a:t>Supported down to </a:t>
            </a:r>
            <a:r>
              <a:rPr lang="en-GB" dirty="0" smtClean="0"/>
              <a:t>IE8 (needs </a:t>
            </a:r>
            <a:r>
              <a:rPr lang="en-GB" dirty="0" smtClean="0"/>
              <a:t>shims for </a:t>
            </a:r>
            <a:r>
              <a:rPr lang="en-GB" dirty="0" smtClean="0"/>
              <a:t>IE7)</a:t>
            </a:r>
            <a:endParaRPr lang="en-GB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Web Storage?</a:t>
            </a:r>
            <a:endParaRPr lang="en-GB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76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</a:t>
            </a:r>
            <a:r>
              <a:rPr lang="en-GB" dirty="0" smtClean="0"/>
              <a:t>Storage: How It </a:t>
            </a:r>
            <a:r>
              <a:rPr lang="en-GB" smtClean="0"/>
              <a:t>Works?</a:t>
            </a:r>
            <a:endParaRPr lang="en-GB" dirty="0"/>
          </a:p>
        </p:txBody>
      </p:sp>
      <p:pic>
        <p:nvPicPr>
          <p:cNvPr id="1026" name="Picture 2" descr="http://www.imid.adalet.gov.tr/baskanligimiz/subeler/subeler/kurum_arsiv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8327" y="2323799"/>
            <a:ext cx="2620085" cy="2620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ngimg.com/upload/laptop_PNG592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75" y="2422458"/>
            <a:ext cx="3149600" cy="2422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>
          <a:xfrm>
            <a:off x="4134941" y="2741217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1" name="TextBox 10"/>
          <p:cNvSpPr txBox="1"/>
          <p:nvPr/>
        </p:nvSpPr>
        <p:spPr>
          <a:xfrm>
            <a:off x="4650990" y="2399517"/>
            <a:ext cx="21073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1. HTTP Request</a:t>
            </a:r>
            <a:endParaRPr lang="en-GB" sz="2200" dirty="0"/>
          </a:p>
        </p:txBody>
      </p:sp>
      <p:sp>
        <p:nvSpPr>
          <p:cNvPr id="15" name="Right Arrow 14"/>
          <p:cNvSpPr/>
          <p:nvPr/>
        </p:nvSpPr>
        <p:spPr>
          <a:xfrm rot="10800000">
            <a:off x="4134941" y="3474370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3" name="TextBox 12"/>
          <p:cNvSpPr txBox="1"/>
          <p:nvPr/>
        </p:nvSpPr>
        <p:spPr>
          <a:xfrm>
            <a:off x="4650990" y="3160126"/>
            <a:ext cx="3953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2. HTTP Response</a:t>
            </a:r>
            <a:endParaRPr lang="en-GB" sz="2200" dirty="0"/>
          </a:p>
        </p:txBody>
      </p:sp>
      <p:sp>
        <p:nvSpPr>
          <p:cNvPr id="14" name="TextBox 13"/>
          <p:cNvSpPr txBox="1"/>
          <p:nvPr/>
        </p:nvSpPr>
        <p:spPr>
          <a:xfrm>
            <a:off x="1591780" y="4820144"/>
            <a:ext cx="178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Client</a:t>
            </a:r>
            <a:endParaRPr lang="en-GB" dirty="0"/>
          </a:p>
        </p:txBody>
      </p:sp>
      <p:sp>
        <p:nvSpPr>
          <p:cNvPr id="22" name="TextBox 21"/>
          <p:cNvSpPr txBox="1"/>
          <p:nvPr/>
        </p:nvSpPr>
        <p:spPr>
          <a:xfrm>
            <a:off x="9261943" y="4948535"/>
            <a:ext cx="2033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Server</a:t>
            </a:r>
            <a:endParaRPr lang="en-GB" dirty="0"/>
          </a:p>
        </p:txBody>
      </p:sp>
      <p:sp>
        <p:nvSpPr>
          <p:cNvPr id="3" name="U-Turn Arrow 2"/>
          <p:cNvSpPr/>
          <p:nvPr/>
        </p:nvSpPr>
        <p:spPr>
          <a:xfrm rot="5400000">
            <a:off x="4092531" y="4247130"/>
            <a:ext cx="477995" cy="398780"/>
          </a:xfrm>
          <a:prstGeom prst="uturnArrow">
            <a:avLst>
              <a:gd name="adj1" fmla="val 25000"/>
              <a:gd name="adj2" fmla="val 25000"/>
              <a:gd name="adj3" fmla="val 32317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50989" y="4217796"/>
            <a:ext cx="3953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3. Set data to </a:t>
            </a:r>
            <a:r>
              <a:rPr lang="en-GB" sz="2200" dirty="0" smtClean="0"/>
              <a:t>Web storage </a:t>
            </a:r>
            <a:r>
              <a:rPr lang="en-GB" sz="2200" dirty="0" smtClean="0"/>
              <a:t>via JS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626527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5" grpId="0" animBg="1"/>
      <p:bldP spid="13" grpId="0"/>
      <p:bldP spid="3" grpId="0" animBg="1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Web Storages are </a:t>
            </a:r>
            <a:r>
              <a:rPr lang="en-US" dirty="0" smtClean="0"/>
              <a:t>store </a:t>
            </a:r>
            <a:r>
              <a:rPr lang="en-US" dirty="0" smtClean="0"/>
              <a:t>data in a user's </a:t>
            </a:r>
            <a:r>
              <a:rPr lang="en-US" dirty="0" smtClean="0"/>
              <a:t>Web browser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Save a user</a:t>
            </a:r>
            <a:r>
              <a:rPr lang="bg-BG" dirty="0" smtClean="0"/>
              <a:t>'</a:t>
            </a:r>
            <a:r>
              <a:rPr lang="en-GB" dirty="0" smtClean="0"/>
              <a:t>s</a:t>
            </a:r>
            <a:r>
              <a:rPr lang="en-US" dirty="0" smtClean="0"/>
              <a:t> settings, so next time the user opens the application, they can be loaded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Two common types of Web Storages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Local Storage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Accessible only from a </a:t>
            </a:r>
            <a:r>
              <a:rPr lang="en-US" dirty="0"/>
              <a:t>single </a:t>
            </a:r>
            <a:r>
              <a:rPr lang="en-US" dirty="0" smtClean="0"/>
              <a:t>document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Session Storage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Accessible only while the </a:t>
            </a:r>
            <a:r>
              <a:rPr lang="en-US" dirty="0"/>
              <a:t>document </a:t>
            </a:r>
            <a:r>
              <a:rPr lang="en-US" dirty="0" smtClean="0"/>
              <a:t>is open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Difference </a:t>
            </a:r>
            <a:r>
              <a:rPr lang="en-US" dirty="0" smtClean="0"/>
              <a:t>between local and session </a:t>
            </a:r>
            <a:r>
              <a:rPr lang="en-US" dirty="0" smtClean="0"/>
              <a:t>storage: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lifetime</a:t>
            </a:r>
            <a:r>
              <a:rPr lang="en-US" dirty="0" smtClean="0"/>
              <a:t>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scope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Web storages are part of the HTML5 specification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Storages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487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35884" y="4953000"/>
            <a:ext cx="10263928" cy="820600"/>
          </a:xfrm>
        </p:spPr>
        <p:txBody>
          <a:bodyPr/>
          <a:lstStyle/>
          <a:p>
            <a:r>
              <a:rPr lang="en-US" dirty="0" smtClean="0"/>
              <a:t>Local Storage</a:t>
            </a:r>
            <a:endParaRPr lang="en-US" dirty="0"/>
          </a:p>
        </p:txBody>
      </p:sp>
      <p:pic>
        <p:nvPicPr>
          <p:cNvPr id="3078" name="Picture 6" descr="http://upload.wikimedia.org/wikipedia/commons/9/98/Cern_datacenter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3831484" y="1590184"/>
            <a:ext cx="4472728" cy="2981816"/>
          </a:xfrm>
          <a:prstGeom prst="roundRect">
            <a:avLst>
              <a:gd name="adj" fmla="val 2329"/>
            </a:avLst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935884" y="5754968"/>
            <a:ext cx="10263928" cy="688256"/>
          </a:xfrm>
        </p:spPr>
        <p:txBody>
          <a:bodyPr/>
          <a:lstStyle/>
          <a:p>
            <a:r>
              <a:rPr lang="en-GB" dirty="0" smtClean="0"/>
              <a:t>Storing Local Data in the Web Browser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2274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Accessible </a:t>
            </a:r>
            <a:r>
              <a:rPr lang="en-US" dirty="0" smtClean="0"/>
              <a:t>through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document.localStorage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Similar </a:t>
            </a:r>
            <a:r>
              <a:rPr lang="en-US" dirty="0"/>
              <a:t>to </a:t>
            </a:r>
            <a:r>
              <a:rPr lang="en-US" dirty="0" smtClean="0"/>
              <a:t>cookies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Data stored through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localStorage</a:t>
            </a:r>
            <a:r>
              <a:rPr lang="en-US" dirty="0" smtClean="0"/>
              <a:t> is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permanent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Closing a browser or a tab does not clear </a:t>
            </a:r>
            <a:r>
              <a:rPr lang="en-US" sz="3000" dirty="0" smtClean="0"/>
              <a:t>the local storage data</a:t>
            </a:r>
            <a:endParaRPr lang="en-US" sz="3000" dirty="0"/>
          </a:p>
          <a:p>
            <a:pPr lvl="1">
              <a:lnSpc>
                <a:spcPct val="100000"/>
              </a:lnSpc>
            </a:pPr>
            <a:r>
              <a:rPr lang="en-US" sz="3000" dirty="0"/>
              <a:t>It does not expire and </a:t>
            </a:r>
            <a:r>
              <a:rPr lang="en-US" sz="3000" dirty="0" smtClean="0"/>
              <a:t>remains </a:t>
            </a:r>
            <a:r>
              <a:rPr lang="en-US" sz="3000" dirty="0"/>
              <a:t>stored on the user's </a:t>
            </a:r>
            <a:r>
              <a:rPr lang="en-US" sz="3000" dirty="0" smtClean="0"/>
              <a:t>PC for long</a:t>
            </a:r>
            <a:endParaRPr lang="en-US" sz="3000" dirty="0"/>
          </a:p>
          <a:p>
            <a:r>
              <a:rPr lang="en-US" sz="3200" dirty="0" smtClean="0"/>
              <a:t>Can </a:t>
            </a:r>
            <a:r>
              <a:rPr lang="en-US" sz="3200" dirty="0"/>
              <a:t>store only </a:t>
            </a:r>
            <a:r>
              <a:rPr lang="en-US" sz="3200" dirty="0" smtClean="0"/>
              <a:t>strings</a:t>
            </a:r>
            <a:endParaRPr lang="en-US" sz="3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4400"/>
              </a:lnSpc>
            </a:pPr>
            <a:r>
              <a:rPr lang="en-US" dirty="0"/>
              <a:t>Local</a:t>
            </a:r>
            <a:r>
              <a:rPr lang="en-US" sz="4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dirty="0" smtClean="0"/>
              <a:t>Storage: How It Works?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40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800" dirty="0" smtClean="0"/>
              <a:t>Cookies: Overview, Structure, Usage</a:t>
            </a:r>
            <a:endParaRPr lang="en-US" sz="3800" dirty="0" smtClean="0"/>
          </a:p>
          <a:p>
            <a:pPr>
              <a:lnSpc>
                <a:spcPct val="100000"/>
              </a:lnSpc>
            </a:pPr>
            <a:r>
              <a:rPr lang="en-US" sz="3800" dirty="0" smtClean="0"/>
              <a:t>Web Storages</a:t>
            </a:r>
          </a:p>
          <a:p>
            <a:pPr lvl="1">
              <a:lnSpc>
                <a:spcPct val="100000"/>
              </a:lnSpc>
            </a:pPr>
            <a:r>
              <a:rPr lang="en-US" sz="3600" dirty="0" smtClean="0"/>
              <a:t>Session</a:t>
            </a:r>
            <a:r>
              <a:rPr lang="bg-BG" sz="3600" dirty="0" smtClean="0"/>
              <a:t> </a:t>
            </a:r>
            <a:r>
              <a:rPr lang="en-US" sz="3600" dirty="0" smtClean="0"/>
              <a:t>Storage</a:t>
            </a:r>
          </a:p>
          <a:p>
            <a:pPr lvl="1">
              <a:lnSpc>
                <a:spcPct val="100000"/>
              </a:lnSpc>
            </a:pPr>
            <a:r>
              <a:rPr lang="en-US" sz="3600" dirty="0" smtClean="0"/>
              <a:t>Local</a:t>
            </a:r>
            <a:r>
              <a:rPr lang="bg-BG" sz="3600" dirty="0" smtClean="0"/>
              <a:t> </a:t>
            </a:r>
            <a:r>
              <a:rPr lang="en-US" sz="3600" dirty="0" smtClean="0"/>
              <a:t>Storage</a:t>
            </a:r>
          </a:p>
          <a:p>
            <a:pPr>
              <a:lnSpc>
                <a:spcPct val="100000"/>
              </a:lnSpc>
            </a:pPr>
            <a:r>
              <a:rPr lang="en-US" sz="3800" dirty="0" smtClean="0"/>
              <a:t>Saving objects in </a:t>
            </a:r>
            <a:r>
              <a:rPr lang="en-US" sz="3800" dirty="0" smtClean="0"/>
              <a:t>Web Storages</a:t>
            </a:r>
            <a:endParaRPr lang="en-US" sz="3800" dirty="0" smtClean="0"/>
          </a:p>
          <a:p>
            <a:pPr>
              <a:lnSpc>
                <a:spcPct val="100000"/>
              </a:lnSpc>
            </a:pPr>
            <a:r>
              <a:rPr lang="en-US" sz="3800" dirty="0" smtClean="0"/>
              <a:t>Storage </a:t>
            </a:r>
            <a:r>
              <a:rPr lang="en-US" sz="3800" dirty="0" smtClean="0"/>
              <a:t>Events</a:t>
            </a:r>
            <a:endParaRPr lang="en-US" sz="3800" dirty="0" smtClean="0"/>
          </a:p>
          <a:p>
            <a:pPr>
              <a:lnSpc>
                <a:spcPct val="100000"/>
              </a:lnSpc>
            </a:pPr>
            <a:r>
              <a:rPr lang="en-US" sz="3800" dirty="0" smtClean="0"/>
              <a:t>Cookies </a:t>
            </a:r>
            <a:r>
              <a:rPr lang="en-US" sz="3800" dirty="0" smtClean="0"/>
              <a:t>vs. </a:t>
            </a:r>
            <a:r>
              <a:rPr lang="en-US" sz="3800" dirty="0" smtClean="0"/>
              <a:t>Web Storages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497" y="1380306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://www.mmmeeja.com/gfx/blog/javascript.jp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56612" y="4038600"/>
            <a:ext cx="2853971" cy="2140477"/>
          </a:xfrm>
          <a:prstGeom prst="roundRect">
            <a:avLst>
              <a:gd name="adj" fmla="val 4285"/>
            </a:avLst>
          </a:prstGeom>
          <a:noFill/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85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Local Storage </a:t>
            </a:r>
            <a:r>
              <a:rPr lang="en-GB" dirty="0" smtClean="0"/>
              <a:t>– Example</a:t>
            </a:r>
            <a:endParaRPr lang="en-GB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FBEEDC"/>
                </a:solidFill>
              </a:rPr>
              <a:t>Accessing the local storage</a:t>
            </a:r>
            <a:endParaRPr lang="en-GB" dirty="0" smtClean="0">
              <a:solidFill>
                <a:srgbClr val="FBEEDC"/>
              </a:solidFill>
            </a:endParaRPr>
          </a:p>
          <a:p>
            <a:endParaRPr lang="en-GB" dirty="0">
              <a:solidFill>
                <a:srgbClr val="FBEEDC"/>
              </a:solidFill>
            </a:endParaRPr>
          </a:p>
          <a:p>
            <a:endParaRPr lang="en-GB" dirty="0" smtClean="0">
              <a:solidFill>
                <a:srgbClr val="FBEEDC"/>
              </a:solidFill>
            </a:endParaRPr>
          </a:p>
          <a:p>
            <a:endParaRPr lang="en-GB" dirty="0">
              <a:solidFill>
                <a:srgbClr val="FBEEDC"/>
              </a:solidFill>
            </a:endParaRPr>
          </a:p>
          <a:p>
            <a:pPr>
              <a:spcBef>
                <a:spcPts val="1800"/>
              </a:spcBef>
            </a:pPr>
            <a:r>
              <a:rPr lang="en-GB" dirty="0" smtClean="0">
                <a:solidFill>
                  <a:srgbClr val="FBEEDC"/>
                </a:solidFill>
              </a:rPr>
              <a:t>The same </a:t>
            </a:r>
            <a:r>
              <a:rPr lang="en-GB" dirty="0" smtClean="0">
                <a:solidFill>
                  <a:srgbClr val="FBEEDC"/>
                </a:solidFill>
              </a:rPr>
              <a:t>as:</a:t>
            </a:r>
            <a:endParaRPr lang="en-GB" dirty="0">
              <a:solidFill>
                <a:srgbClr val="FBEEDC"/>
              </a:solidFill>
            </a:endParaRPr>
          </a:p>
        </p:txBody>
      </p:sp>
      <p:sp>
        <p:nvSpPr>
          <p:cNvPr id="17" name="Text Placeholder 4"/>
          <p:cNvSpPr txBox="1">
            <a:spLocks/>
          </p:cNvSpPr>
          <p:nvPr/>
        </p:nvSpPr>
        <p:spPr>
          <a:xfrm>
            <a:off x="875157" y="1957134"/>
            <a:ext cx="10435334" cy="184665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// Save data in the local storage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localStorage[key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] </a:t>
            </a:r>
            <a:r>
              <a:rPr lang="nl-NL" sz="2400" dirty="0">
                <a:solidFill>
                  <a:srgbClr val="FBEEDC"/>
                </a:solidFill>
              </a:rPr>
              <a:t>= </a:t>
            </a:r>
            <a:r>
              <a:rPr lang="nl-NL" sz="2400" dirty="0" smtClean="0">
                <a:solidFill>
                  <a:srgbClr val="FBEEDC"/>
                </a:solidFill>
              </a:rPr>
              <a:t>data;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endParaRPr lang="nl-NL" sz="2400" dirty="0" smtClean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// Read data from the local storage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var data = 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localStorage[key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nl-NL" sz="2400" dirty="0" smtClean="0">
                <a:solidFill>
                  <a:srgbClr val="FBEEDC"/>
                </a:solidFill>
              </a:rPr>
              <a:t>;</a:t>
            </a:r>
            <a:endParaRPr lang="nl-NL" sz="2400" dirty="0">
              <a:solidFill>
                <a:srgbClr val="FBEEDC"/>
              </a:solidFill>
            </a:endParaRPr>
          </a:p>
        </p:txBody>
      </p:sp>
      <p:sp>
        <p:nvSpPr>
          <p:cNvPr id="18" name="Text Placeholder 4"/>
          <p:cNvSpPr txBox="1">
            <a:spLocks/>
          </p:cNvSpPr>
          <p:nvPr/>
        </p:nvSpPr>
        <p:spPr>
          <a:xfrm>
            <a:off x="852310" y="4951071"/>
            <a:ext cx="10423702" cy="11449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localStorage.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setValue</a:t>
            </a:r>
            <a:r>
              <a:rPr lang="nl-NL" sz="2400" dirty="0" smtClean="0">
                <a:solidFill>
                  <a:srgbClr val="FBEEDC"/>
                </a:solidFill>
              </a:rPr>
              <a:t>(key</a:t>
            </a:r>
            <a:r>
              <a:rPr lang="nl-NL" sz="2400" dirty="0" smtClean="0">
                <a:solidFill>
                  <a:srgbClr val="FBEEDC"/>
                </a:solidFill>
              </a:rPr>
              <a:t>, </a:t>
            </a:r>
            <a:r>
              <a:rPr lang="nl-NL" sz="2400" dirty="0" smtClean="0">
                <a:solidFill>
                  <a:srgbClr val="FBEEDC"/>
                </a:solidFill>
              </a:rPr>
              <a:t>data);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endParaRPr lang="nl-NL" sz="2400" dirty="0" smtClean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var data = localStorage.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getValue</a:t>
            </a:r>
            <a:r>
              <a:rPr lang="nl-NL" sz="2400" dirty="0" smtClean="0">
                <a:solidFill>
                  <a:srgbClr val="FBEEDC"/>
                </a:solidFill>
              </a:rPr>
              <a:t>(key);</a:t>
            </a:r>
            <a:endParaRPr lang="nl-NL" sz="2400" dirty="0">
              <a:solidFill>
                <a:srgbClr val="FBEEDC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51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Storage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3078" name="Picture 6" descr="http://upload.wikimedia.org/wikipedia/commons/9/98/Cern_datacenter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3679084" y="1600201"/>
            <a:ext cx="4472728" cy="2981816"/>
          </a:xfrm>
          <a:prstGeom prst="roundRect">
            <a:avLst>
              <a:gd name="adj" fmla="val 2329"/>
            </a:avLst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23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78684" y="4724400"/>
            <a:ext cx="11178328" cy="820600"/>
          </a:xfrm>
        </p:spPr>
        <p:txBody>
          <a:bodyPr/>
          <a:lstStyle/>
          <a:p>
            <a:r>
              <a:rPr lang="en-US" dirty="0" smtClean="0"/>
              <a:t>Session Storage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04560" y="2133600"/>
            <a:ext cx="3771900" cy="1885950"/>
          </a:xfrm>
          <a:prstGeom prst="round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24160" y="1991862"/>
            <a:ext cx="2827852" cy="21694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635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78684" y="5602568"/>
            <a:ext cx="11178328" cy="719034"/>
          </a:xfrm>
        </p:spPr>
        <p:txBody>
          <a:bodyPr/>
          <a:lstStyle/>
          <a:p>
            <a:r>
              <a:rPr lang="en-GB" dirty="0" smtClean="0"/>
              <a:t>Temporary Hold Data in the Browser Session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913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global object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sessionStorage</a:t>
            </a:r>
            <a:r>
              <a:rPr lang="en-US" dirty="0" smtClean="0"/>
              <a:t> maintains storage area, available for the duration of the page session</a:t>
            </a:r>
          </a:p>
          <a:p>
            <a:pPr lvl="1"/>
            <a:r>
              <a:rPr lang="en-US" dirty="0"/>
              <a:t>Accessible through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document.sessionStorage</a:t>
            </a:r>
          </a:p>
          <a:p>
            <a:pPr lvl="1"/>
            <a:r>
              <a:rPr lang="en-US" dirty="0" smtClean="0"/>
              <a:t>Similar to local storage, but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keeps data only for the session</a:t>
            </a:r>
          </a:p>
          <a:p>
            <a:r>
              <a:rPr lang="en-US" dirty="0"/>
              <a:t>Can store only </a:t>
            </a:r>
            <a:r>
              <a:rPr lang="en-US" dirty="0" smtClean="0"/>
              <a:t>strings</a:t>
            </a:r>
          </a:p>
          <a:p>
            <a:r>
              <a:rPr lang="en-US" dirty="0" smtClean="0"/>
              <a:t>Opening a page </a:t>
            </a:r>
            <a:r>
              <a:rPr lang="en-US" dirty="0"/>
              <a:t>in </a:t>
            </a:r>
            <a:r>
              <a:rPr lang="en-US" dirty="0" smtClean="0"/>
              <a:t>a new </a:t>
            </a:r>
            <a:r>
              <a:rPr lang="en-US" dirty="0"/>
              <a:t>window or </a:t>
            </a:r>
            <a:r>
              <a:rPr lang="en-US" dirty="0" smtClean="0"/>
              <a:t>a tab </a:t>
            </a:r>
            <a:r>
              <a:rPr lang="en-US" dirty="0"/>
              <a:t>starts </a:t>
            </a:r>
            <a:r>
              <a:rPr lang="en-US" dirty="0" smtClean="0"/>
              <a:t>a new session</a:t>
            </a:r>
            <a:endParaRPr lang="en-GB" dirty="0" smtClean="0"/>
          </a:p>
          <a:p>
            <a:r>
              <a:rPr lang="en-GB" dirty="0" smtClean="0"/>
              <a:t>Deleted when the </a:t>
            </a:r>
            <a:r>
              <a:rPr lang="en-GB" dirty="0" smtClean="0"/>
              <a:t>window / tab </a:t>
            </a:r>
            <a:r>
              <a:rPr lang="en-GB" dirty="0" smtClean="0"/>
              <a:t>is </a:t>
            </a:r>
            <a:r>
              <a:rPr lang="en-GB" dirty="0" smtClean="0"/>
              <a:t>closed</a:t>
            </a:r>
            <a:endParaRPr lang="en-GB" dirty="0" smtClean="0"/>
          </a:p>
          <a:p>
            <a:r>
              <a:rPr lang="en-US" dirty="0" smtClean="0"/>
              <a:t>Great </a:t>
            </a:r>
            <a:r>
              <a:rPr lang="en-US" dirty="0"/>
              <a:t>for sensitive data (e.g. banking sessions</a:t>
            </a:r>
            <a:r>
              <a:rPr lang="en-US" dirty="0" smtClean="0"/>
              <a:t>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Storage</a:t>
            </a:r>
            <a:r>
              <a:rPr lang="en-US" dirty="0"/>
              <a:t>: How It Works?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2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 txBox="1">
            <a:spLocks/>
          </p:cNvSpPr>
          <p:nvPr/>
        </p:nvSpPr>
        <p:spPr>
          <a:xfrm>
            <a:off x="455612" y="2057400"/>
            <a:ext cx="11280776" cy="37240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function incrementLoads() {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if (!</a:t>
            </a:r>
            <a:r>
              <a:rPr lang="nl-NL" sz="2400" dirty="0" smtClean="0">
                <a:solidFill>
                  <a:srgbClr val="FBEEDC"/>
                </a:solidFill>
              </a:rPr>
              <a:t>sessionStorage.counter</a:t>
            </a:r>
            <a:r>
              <a:rPr lang="nl-NL" sz="2400" dirty="0">
                <a:solidFill>
                  <a:srgbClr val="FBEEDC"/>
                </a:solidFill>
              </a:rPr>
              <a:t>) {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  sessionStorage.setItem</a:t>
            </a:r>
            <a:r>
              <a:rPr lang="nl-NL" sz="2400" dirty="0" smtClean="0">
                <a:solidFill>
                  <a:srgbClr val="FBEEDC"/>
                </a:solidFill>
              </a:rPr>
              <a:t>('counter</a:t>
            </a:r>
            <a:r>
              <a:rPr lang="nl-NL" sz="2400" dirty="0">
                <a:solidFill>
                  <a:srgbClr val="FBEEDC"/>
                </a:solidFill>
              </a:rPr>
              <a:t>'</a:t>
            </a:r>
            <a:r>
              <a:rPr lang="nl-NL" sz="2400" dirty="0" smtClean="0">
                <a:solidFill>
                  <a:srgbClr val="FBEEDC"/>
                </a:solidFill>
              </a:rPr>
              <a:t>, </a:t>
            </a:r>
            <a:r>
              <a:rPr lang="nl-NL" sz="2400" dirty="0">
                <a:solidFill>
                  <a:srgbClr val="FBEEDC"/>
                </a:solidFill>
              </a:rPr>
              <a:t>0);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}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nl-NL" sz="2400" dirty="0">
                <a:solidFill>
                  <a:srgbClr val="FBEEDC"/>
                </a:solidFill>
              </a:rPr>
              <a:t>  var currentCount = </a:t>
            </a:r>
            <a:r>
              <a:rPr lang="nl-NL" sz="2400" dirty="0" smtClean="0">
                <a:solidFill>
                  <a:srgbClr val="FBEEDC"/>
                </a:solidFill>
              </a:rPr>
              <a:t>parseInt(sessionStorage.getItem('counter'));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currentCount += 1;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sessionStorage.setItem('counter', currentCount);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document.getElementById('countDiv</a:t>
            </a:r>
            <a:r>
              <a:rPr lang="nl-NL" sz="2400" dirty="0">
                <a:solidFill>
                  <a:srgbClr val="FBEEDC"/>
                </a:solidFill>
              </a:rPr>
              <a:t>'</a:t>
            </a:r>
            <a:r>
              <a:rPr lang="nl-NL" sz="2400" dirty="0" smtClean="0">
                <a:solidFill>
                  <a:srgbClr val="FBEEDC"/>
                </a:solidFill>
              </a:rPr>
              <a:t>).</a:t>
            </a:r>
            <a:r>
              <a:rPr lang="nl-NL" sz="2400" dirty="0">
                <a:solidFill>
                  <a:srgbClr val="FBEEDC"/>
                </a:solidFill>
              </a:rPr>
              <a:t>innerHTML </a:t>
            </a:r>
            <a:r>
              <a:rPr lang="nl-NL" sz="2400" dirty="0" smtClean="0">
                <a:solidFill>
                  <a:srgbClr val="FBEEDC"/>
                </a:solidFill>
              </a:rPr>
              <a:t>= currentCount</a:t>
            </a:r>
            <a:r>
              <a:rPr lang="nl-NL" sz="2400" dirty="0">
                <a:solidFill>
                  <a:srgbClr val="FBEEDC"/>
                </a:solidFill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Session Storage </a:t>
            </a:r>
            <a:r>
              <a:rPr lang="en-GB" dirty="0" smtClean="0"/>
              <a:t>– Example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44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Storage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03412" y="2133600"/>
            <a:ext cx="3771900" cy="1885950"/>
          </a:xfrm>
          <a:prstGeom prst="round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7812" y="1991862"/>
            <a:ext cx="2827852" cy="21694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635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888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Saving </a:t>
            </a:r>
            <a:r>
              <a:rPr lang="en-US" dirty="0" smtClean="0"/>
              <a:t>Objects </a:t>
            </a:r>
            <a:r>
              <a:rPr lang="en-US" dirty="0" smtClean="0"/>
              <a:t>in Web </a:t>
            </a:r>
            <a:r>
              <a:rPr lang="en-US" dirty="0" smtClean="0"/>
              <a:t>Storages as JSON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Local and session storages can only contain strings</a:t>
            </a:r>
          </a:p>
          <a:p>
            <a:pPr lvl="1"/>
            <a:r>
              <a:rPr lang="en-US" dirty="0" smtClean="0"/>
              <a:t>Saving objects, invokes its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toString()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To save objects into web storages,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extend</a:t>
            </a:r>
            <a:r>
              <a:rPr lang="en-US" dirty="0" smtClean="0"/>
              <a:t> the Storage prototype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833436" y="3570744"/>
            <a:ext cx="10518776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Storage.prototype.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setObject</a:t>
            </a:r>
            <a:r>
              <a:rPr lang="nl-NL" sz="2400" dirty="0">
                <a:solidFill>
                  <a:srgbClr val="FBEEDC"/>
                </a:solidFill>
              </a:rPr>
              <a:t> = </a:t>
            </a:r>
            <a:r>
              <a:rPr lang="nl-NL" sz="2400" dirty="0" smtClean="0">
                <a:solidFill>
                  <a:srgbClr val="FBEEDC"/>
                </a:solidFill>
              </a:rPr>
              <a:t>function </a:t>
            </a:r>
            <a:r>
              <a:rPr lang="nl-NL" sz="2400" dirty="0">
                <a:solidFill>
                  <a:srgbClr val="FBEEDC"/>
                </a:solidFill>
              </a:rPr>
              <a:t>setObject(key, obj</a:t>
            </a:r>
            <a:r>
              <a:rPr lang="nl-NL" sz="2400" dirty="0" smtClean="0">
                <a:solidFill>
                  <a:srgbClr val="FBEEDC"/>
                </a:solidFill>
              </a:rPr>
              <a:t>) {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  this.setItem(key, JSON.stringify(obj));</a:t>
            </a:r>
          </a:p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};</a:t>
            </a:r>
          </a:p>
          <a:p>
            <a:pPr>
              <a:lnSpc>
                <a:spcPct val="100000"/>
              </a:lnSpc>
            </a:pP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Storage.prototype.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getObject</a:t>
            </a:r>
            <a:r>
              <a:rPr lang="nl-NL" sz="2400" dirty="0">
                <a:solidFill>
                  <a:srgbClr val="FBEEDC"/>
                </a:solidFill>
              </a:rPr>
              <a:t> = </a:t>
            </a:r>
            <a:r>
              <a:rPr lang="nl-NL" sz="2400" dirty="0" smtClean="0">
                <a:solidFill>
                  <a:srgbClr val="FBEEDC"/>
                </a:solidFill>
              </a:rPr>
              <a:t>function </a:t>
            </a:r>
            <a:r>
              <a:rPr lang="nl-NL" sz="2400" dirty="0">
                <a:solidFill>
                  <a:srgbClr val="FBEEDC"/>
                </a:solidFill>
              </a:rPr>
              <a:t>getObject(key) {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  return JSON.parse(this.getItem(key));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};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48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56212" y="2284470"/>
            <a:ext cx="5181600" cy="1568497"/>
          </a:xfrm>
        </p:spPr>
        <p:txBody>
          <a:bodyPr/>
          <a:lstStyle/>
          <a:p>
            <a:r>
              <a:rPr lang="en-US" dirty="0"/>
              <a:t>Saving Object in WebStorages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256212" y="3929166"/>
            <a:ext cx="51816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4098" name="Picture 2" descr="https://upload.wikimedia.org/wikipedia/commons/thumb/c/c9/StorageTek_Powderhorn_tape_library.jpg/220px-StorageTek_Powderhorn_tape_librar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55813" y="1523999"/>
            <a:ext cx="3089611" cy="4114800"/>
          </a:xfrm>
          <a:prstGeom prst="roundRect">
            <a:avLst>
              <a:gd name="adj" fmla="val 2329"/>
            </a:avLst>
          </a:pr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977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6212" y="4834376"/>
            <a:ext cx="8938472" cy="820600"/>
          </a:xfrm>
        </p:spPr>
        <p:txBody>
          <a:bodyPr/>
          <a:lstStyle/>
          <a:p>
            <a:r>
              <a:rPr lang="en-US" dirty="0" smtClean="0"/>
              <a:t>Storage Event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46212" y="5636344"/>
            <a:ext cx="8938472" cy="688256"/>
          </a:xfrm>
        </p:spPr>
        <p:txBody>
          <a:bodyPr/>
          <a:lstStyle/>
          <a:p>
            <a:r>
              <a:rPr lang="en-GB" dirty="0" smtClean="0"/>
              <a:t>Live </a:t>
            </a:r>
            <a:r>
              <a:rPr lang="en-GB" dirty="0" smtClean="0"/>
              <a:t>Demo</a:t>
            </a:r>
            <a:endParaRPr lang="en-GB" dirty="0"/>
          </a:p>
        </p:txBody>
      </p:sp>
      <p:pic>
        <p:nvPicPr>
          <p:cNvPr id="4098" name="Picture 2" descr="http://www.panurgy.com/wp-content/uploads/2013/02/panurgy-icon-storage-blue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812" y="2460981"/>
            <a:ext cx="2016250" cy="190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U-Turn Arrow 2"/>
          <p:cNvSpPr/>
          <p:nvPr/>
        </p:nvSpPr>
        <p:spPr>
          <a:xfrm>
            <a:off x="3046412" y="1795165"/>
            <a:ext cx="5562600" cy="665816"/>
          </a:xfrm>
          <a:prstGeom prst="uturnArrow">
            <a:avLst>
              <a:gd name="adj1" fmla="val 20415"/>
              <a:gd name="adj2" fmla="val 2500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15348" y="1295400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on storage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599425" y="4235163"/>
            <a:ext cx="180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Storage</a:t>
            </a:r>
            <a:endParaRPr lang="en-GB" dirty="0"/>
          </a:p>
        </p:txBody>
      </p:sp>
      <p:pic>
        <p:nvPicPr>
          <p:cNvPr id="10" name="Picture 4" descr="http://pngimg.com/upload/laptop_PNG592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3412" y="2573803"/>
            <a:ext cx="2376132" cy="1827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324093" y="4251652"/>
            <a:ext cx="178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Client</a:t>
            </a:r>
            <a:endParaRPr lang="en-GB" dirty="0"/>
          </a:p>
        </p:txBody>
      </p:sp>
      <p:sp>
        <p:nvSpPr>
          <p:cNvPr id="13" name="Text Placeholder 4"/>
          <p:cNvSpPr txBox="1">
            <a:spLocks/>
          </p:cNvSpPr>
          <p:nvPr/>
        </p:nvSpPr>
        <p:spPr>
          <a:xfrm>
            <a:off x="4307222" y="2854931"/>
            <a:ext cx="3216451" cy="11449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1800" dirty="0">
                <a:solidFill>
                  <a:srgbClr val="FBEEDC"/>
                </a:solidFill>
              </a:rPr>
              <a:t>function </a:t>
            </a:r>
            <a:r>
              <a:rPr lang="nl-NL" sz="1800" dirty="0" smtClean="0">
                <a:solidFill>
                  <a:srgbClr val="FBEEDC"/>
                </a:solidFill>
              </a:rPr>
              <a:t>evHandler(ev) {</a:t>
            </a:r>
          </a:p>
          <a:p>
            <a:pPr>
              <a:lnSpc>
                <a:spcPct val="95000"/>
              </a:lnSpc>
            </a:pPr>
            <a:r>
              <a:rPr lang="nl-NL" sz="1800" dirty="0">
                <a:solidFill>
                  <a:srgbClr val="FBEEDC"/>
                </a:solidFill>
              </a:rPr>
              <a:t> </a:t>
            </a:r>
            <a:r>
              <a:rPr lang="nl-NL" sz="1800" dirty="0" smtClean="0">
                <a:solidFill>
                  <a:srgbClr val="FBEEDC"/>
                </a:solidFill>
              </a:rPr>
              <a:t> // do something</a:t>
            </a:r>
            <a:endParaRPr lang="nl-NL" sz="18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1800" dirty="0">
                <a:solidFill>
                  <a:srgbClr val="FBEEDC"/>
                </a:solidFill>
              </a:rPr>
              <a:t>  </a:t>
            </a:r>
            <a:r>
              <a:rPr lang="nl-NL" sz="1800" dirty="0" smtClean="0">
                <a:solidFill>
                  <a:srgbClr val="FBEEDC"/>
                </a:solidFill>
              </a:rPr>
              <a:t>console.dir(ev);</a:t>
            </a:r>
            <a:endParaRPr lang="nl-NL" sz="18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1800" dirty="0" smtClean="0">
                <a:solidFill>
                  <a:srgbClr val="FBEEDC"/>
                </a:solidFill>
              </a:rPr>
              <a:t>}</a:t>
            </a:r>
            <a:endParaRPr lang="nl-NL" sz="1800" dirty="0">
              <a:solidFill>
                <a:srgbClr val="FBEEDC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 rot="5400000">
            <a:off x="5411682" y="2281951"/>
            <a:ext cx="829532" cy="2311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391043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427800"/>
            <a:ext cx="8938472" cy="820600"/>
          </a:xfrm>
        </p:spPr>
        <p:txBody>
          <a:bodyPr/>
          <a:lstStyle/>
          <a:p>
            <a:r>
              <a:rPr lang="en-GB" dirty="0" smtClean="0"/>
              <a:t>Cookies </a:t>
            </a:r>
            <a:r>
              <a:rPr lang="en-GB" dirty="0" smtClean="0"/>
              <a:t>vs. </a:t>
            </a:r>
            <a:r>
              <a:rPr lang="en-GB" dirty="0" smtClean="0"/>
              <a:t>Local Storage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784" y="1524000"/>
            <a:ext cx="4701328" cy="3525994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190576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</a:t>
            </a:r>
            <a:r>
              <a:rPr lang="en-US" dirty="0" smtClean="0"/>
              <a:t>Cookies</a:t>
            </a:r>
            <a:endParaRPr lang="en-US" dirty="0"/>
          </a:p>
        </p:txBody>
      </p:sp>
      <p:pic>
        <p:nvPicPr>
          <p:cNvPr id="1028" name="Picture 4" descr="http://upload.wikimedia.org/wikipedia/commons/thumb/f/f0/LSO_Super-Cookies.gif/700px-LSO_Super-Cookies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56164" y="1455001"/>
            <a:ext cx="9334048" cy="3133576"/>
          </a:xfrm>
          <a:prstGeom prst="roundRect">
            <a:avLst>
              <a:gd name="adj" fmla="val 2369"/>
            </a:avLst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How the Cookies Work?</a:t>
            </a:r>
            <a:endParaRPr lang="en-GB" dirty="0"/>
          </a:p>
        </p:txBody>
      </p:sp>
      <p:pic>
        <p:nvPicPr>
          <p:cNvPr id="8" name="Picture 6" descr="http://upload.wikimedia.org/wikipedia/commons/thumb/b/b9/Chocolate_Chip_Cookies_-_kimberlykv.jpg/220px-Chocolate_Chip_Cookies_-_kimberlykv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050452">
            <a:off x="891065" y="973994"/>
            <a:ext cx="2698315" cy="1790701"/>
          </a:xfrm>
          <a:prstGeom prst="roundRect">
            <a:avLst>
              <a:gd name="adj" fmla="val 2369"/>
            </a:avLst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upload.wikimedia.org/wikipedia/commons/thumb/2/24/Peanut_butter_cookies,_September_2009.jpg/250px-Peanut_butter_cookies,_September_2009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970818">
            <a:off x="5625122" y="949279"/>
            <a:ext cx="2711773" cy="1790701"/>
          </a:xfrm>
          <a:prstGeom prst="roundRect">
            <a:avLst>
              <a:gd name="adj" fmla="val 2369"/>
            </a:avLst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282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5599199" cy="5570355"/>
          </a:xfrm>
        </p:spPr>
        <p:txBody>
          <a:bodyPr>
            <a:normAutofit/>
          </a:bodyPr>
          <a:lstStyle/>
          <a:p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Cookies</a:t>
            </a:r>
          </a:p>
          <a:p>
            <a:pPr marL="804863" lvl="1" indent="-427038">
              <a:buBlip>
                <a:blip r:embed="rId2"/>
              </a:buBlip>
            </a:pPr>
            <a:r>
              <a:rPr lang="en-GB" dirty="0" smtClean="0"/>
              <a:t>Legacy support</a:t>
            </a:r>
          </a:p>
          <a:p>
            <a:pPr marL="804863" lvl="1" indent="-427038">
              <a:buBlip>
                <a:blip r:embed="rId2"/>
              </a:buBlip>
            </a:pPr>
            <a:r>
              <a:rPr lang="en-GB" dirty="0" smtClean="0"/>
              <a:t>Persistent data</a:t>
            </a:r>
          </a:p>
          <a:p>
            <a:pPr marL="804863" lvl="1" indent="-427038">
              <a:buBlip>
                <a:blip r:embed="rId2"/>
              </a:buBlip>
            </a:pPr>
            <a:r>
              <a:rPr lang="en-GB" dirty="0" smtClean="0"/>
              <a:t>Expiration date</a:t>
            </a:r>
          </a:p>
          <a:p>
            <a:pPr marL="804863" lvl="1" indent="-427038">
              <a:buBlip>
                <a:blip r:embed="rId2"/>
              </a:buBlip>
            </a:pPr>
            <a:r>
              <a:rPr lang="en-GB" dirty="0" smtClean="0"/>
              <a:t>Access server or client-side</a:t>
            </a:r>
          </a:p>
          <a:p>
            <a:pPr marL="804863" lvl="1" indent="-427038">
              <a:buBlip>
                <a:blip r:embed="rId3"/>
              </a:buBlip>
            </a:pPr>
            <a:r>
              <a:rPr lang="en-GB" dirty="0" smtClean="0"/>
              <a:t>Sent with every request</a:t>
            </a:r>
          </a:p>
          <a:p>
            <a:pPr marL="804863" lvl="1" indent="-427038">
              <a:buBlip>
                <a:blip r:embed="rId3"/>
              </a:buBlip>
            </a:pPr>
            <a:r>
              <a:rPr lang="en-GB" dirty="0" smtClean="0"/>
              <a:t>Can store only 4KB</a:t>
            </a:r>
          </a:p>
          <a:p>
            <a:pPr marL="804863" lvl="1" indent="-427038">
              <a:buBlip>
                <a:blip r:embed="rId3"/>
              </a:buBlip>
            </a:pPr>
            <a:r>
              <a:rPr lang="en-GB" dirty="0" smtClean="0"/>
              <a:t>Harder to work with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Cookies </a:t>
            </a:r>
            <a:r>
              <a:rPr lang="en-GB" dirty="0" smtClean="0"/>
              <a:t>vs. </a:t>
            </a:r>
            <a:r>
              <a:rPr lang="en-GB" dirty="0" smtClean="0"/>
              <a:t>Local Storage</a:t>
            </a:r>
            <a:endParaRPr lang="en-GB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5794951" y="1151121"/>
            <a:ext cx="6090661" cy="5706879"/>
          </a:xfrm>
          <a:prstGeom prst="rect">
            <a:avLst/>
          </a:prstGeom>
        </p:spPr>
        <p:txBody>
          <a:bodyPr vert="horz" lIns="108000" tIns="36000" rIns="108000" bIns="36000" rtlCol="0">
            <a:normAutofit lnSpcReduction="10000"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Local Storage</a:t>
            </a:r>
          </a:p>
          <a:p>
            <a:pPr marL="723900" lvl="1" indent="-346075">
              <a:buBlip>
                <a:blip r:embed="rId3"/>
              </a:buBlip>
            </a:pPr>
            <a:r>
              <a:rPr lang="en-GB" dirty="0" smtClean="0"/>
              <a:t>Not supported everywhere</a:t>
            </a:r>
          </a:p>
          <a:p>
            <a:pPr marL="723900" lvl="1" indent="-346075">
              <a:buBlip>
                <a:blip r:embed="rId2"/>
              </a:buBlip>
            </a:pPr>
            <a:r>
              <a:rPr lang="en-GB" dirty="0"/>
              <a:t>Persistent </a:t>
            </a:r>
            <a:r>
              <a:rPr lang="en-GB" dirty="0" smtClean="0"/>
              <a:t>data</a:t>
            </a:r>
          </a:p>
          <a:p>
            <a:pPr marL="723900" lvl="1" indent="-346075">
              <a:buBlip>
                <a:blip r:embed="rId2"/>
              </a:buBlip>
            </a:pPr>
            <a:r>
              <a:rPr lang="en-GB" dirty="0" smtClean="0"/>
              <a:t>No expiration date (data is saved permanently)</a:t>
            </a:r>
          </a:p>
          <a:p>
            <a:pPr marL="723900" lvl="1" indent="-346075">
              <a:buBlip>
                <a:blip r:embed="rId3"/>
              </a:buBlip>
            </a:pPr>
            <a:r>
              <a:rPr lang="en-GB" dirty="0" smtClean="0"/>
              <a:t>Access </a:t>
            </a:r>
            <a:r>
              <a:rPr lang="en-GB" dirty="0"/>
              <a:t>only </a:t>
            </a:r>
            <a:r>
              <a:rPr lang="en-GB" dirty="0" smtClean="0"/>
              <a:t>client-side</a:t>
            </a:r>
          </a:p>
          <a:p>
            <a:pPr marL="723900" lvl="1" indent="-346075">
              <a:buBlip>
                <a:blip r:embed="rId2"/>
              </a:buBlip>
            </a:pPr>
            <a:r>
              <a:rPr lang="en-GB" dirty="0"/>
              <a:t>Is not sent with every </a:t>
            </a:r>
            <a:r>
              <a:rPr lang="en-GB" dirty="0" smtClean="0"/>
              <a:t>request</a:t>
            </a:r>
          </a:p>
          <a:p>
            <a:pPr marL="723900" lvl="1" indent="-346075">
              <a:buBlip>
                <a:blip r:embed="rId2"/>
              </a:buBlip>
            </a:pPr>
            <a:r>
              <a:rPr lang="en-GB" dirty="0" smtClean="0"/>
              <a:t>Can store 5MB</a:t>
            </a:r>
          </a:p>
          <a:p>
            <a:pPr marL="723900" lvl="1" indent="-346075">
              <a:buBlip>
                <a:blip r:embed="rId2"/>
              </a:buBlip>
            </a:pPr>
            <a:r>
              <a:rPr lang="en-GB" dirty="0"/>
              <a:t>Applied same-origin </a:t>
            </a:r>
            <a:r>
              <a:rPr lang="en-GB" dirty="0" smtClean="0"/>
              <a:t>rules</a:t>
            </a:r>
            <a:endParaRPr lang="en-GB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18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saving client-side </a:t>
            </a:r>
            <a:r>
              <a:rPr lang="en-GB" dirty="0" smtClean="0"/>
              <a:t>data, </a:t>
            </a:r>
            <a:r>
              <a:rPr lang="en-GB" dirty="0" smtClean="0"/>
              <a:t>the local </a:t>
            </a:r>
            <a:r>
              <a:rPr lang="en-GB" dirty="0"/>
              <a:t>storage </a:t>
            </a:r>
            <a:r>
              <a:rPr lang="en-GB" dirty="0" smtClean="0"/>
              <a:t>wins</a:t>
            </a:r>
          </a:p>
          <a:p>
            <a:r>
              <a:rPr lang="en-GB" dirty="0"/>
              <a:t>I</a:t>
            </a:r>
            <a:r>
              <a:rPr lang="en-GB" dirty="0" smtClean="0"/>
              <a:t>f </a:t>
            </a:r>
            <a:r>
              <a:rPr lang="en-GB" dirty="0"/>
              <a:t>your server needs information from a </a:t>
            </a:r>
            <a:r>
              <a:rPr lang="en-GB" dirty="0" smtClean="0"/>
              <a:t>client, </a:t>
            </a:r>
            <a:r>
              <a:rPr lang="en-GB" dirty="0"/>
              <a:t>cookies will be a better </a:t>
            </a:r>
            <a:r>
              <a:rPr lang="en-GB" dirty="0" smtClean="0"/>
              <a:t>solution</a:t>
            </a:r>
          </a:p>
          <a:p>
            <a:r>
              <a:rPr lang="en-GB" dirty="0" smtClean="0"/>
              <a:t>If </a:t>
            </a:r>
            <a:r>
              <a:rPr lang="en-GB" dirty="0"/>
              <a:t>you </a:t>
            </a:r>
            <a:r>
              <a:rPr lang="en-GB" dirty="0" smtClean="0"/>
              <a:t>want </a:t>
            </a:r>
            <a:r>
              <a:rPr lang="en-GB" dirty="0"/>
              <a:t>to </a:t>
            </a:r>
            <a:r>
              <a:rPr lang="en-GB" dirty="0" smtClean="0"/>
              <a:t>save some user preferences, choose </a:t>
            </a:r>
            <a:r>
              <a:rPr lang="en-GB" dirty="0"/>
              <a:t>local </a:t>
            </a:r>
            <a:r>
              <a:rPr lang="en-GB" dirty="0" smtClean="0"/>
              <a:t>storage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Cookies vs Local Storage - Conclusion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1412" y="3936298"/>
            <a:ext cx="3562824" cy="2377252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08221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 smtClean="0"/>
              <a:t>Cookies – small data, sent on every request</a:t>
            </a:r>
          </a:p>
          <a:p>
            <a:pPr lvl="1">
              <a:lnSpc>
                <a:spcPct val="100000"/>
              </a:lnSpc>
            </a:pP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document.cookie</a:t>
            </a:r>
            <a:endParaRPr lang="en-US" sz="24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800" dirty="0"/>
              <a:t>Web </a:t>
            </a:r>
            <a:r>
              <a:rPr lang="en-US" sz="2800" dirty="0" smtClean="0"/>
              <a:t>Storages – </a:t>
            </a:r>
            <a:r>
              <a:rPr lang="en-US" sz="2800" dirty="0" smtClean="0"/>
              <a:t>storing data </a:t>
            </a:r>
            <a:r>
              <a:rPr lang="en-US" sz="2800" dirty="0" smtClean="0"/>
              <a:t>in a web browser</a:t>
            </a:r>
            <a:endParaRPr lang="en-US" sz="2800" dirty="0"/>
          </a:p>
          <a:p>
            <a:pPr lvl="1">
              <a:lnSpc>
                <a:spcPct val="100000"/>
              </a:lnSpc>
            </a:pPr>
            <a:r>
              <a:rPr lang="en-US" sz="2600" dirty="0"/>
              <a:t>Session</a:t>
            </a:r>
            <a:r>
              <a:rPr lang="bg-BG" sz="2600" dirty="0"/>
              <a:t> </a:t>
            </a:r>
            <a:r>
              <a:rPr lang="en-US" sz="2600" dirty="0" smtClean="0"/>
              <a:t>Storage – </a:t>
            </a:r>
            <a:r>
              <a:rPr lang="en-US" sz="2600" dirty="0" smtClean="0"/>
              <a:t>stores data </a:t>
            </a:r>
            <a:r>
              <a:rPr lang="en-US" sz="2600" dirty="0" smtClean="0"/>
              <a:t>only for session</a:t>
            </a:r>
          </a:p>
          <a:p>
            <a:pPr lvl="2">
              <a:lnSpc>
                <a:spcPct val="100000"/>
              </a:lnSpc>
            </a:pP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sessionStorage.setItem</a:t>
            </a:r>
            <a:r>
              <a:rPr lang="en-US" sz="2400" dirty="0" smtClean="0"/>
              <a:t>/</a:t>
            </a: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getItem</a:t>
            </a:r>
            <a:endParaRPr lang="en-US" sz="24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US" sz="2600" dirty="0"/>
              <a:t>Local</a:t>
            </a:r>
            <a:r>
              <a:rPr lang="bg-BG" sz="2600" dirty="0"/>
              <a:t> </a:t>
            </a:r>
            <a:r>
              <a:rPr lang="en-US" sz="2600" dirty="0" smtClean="0"/>
              <a:t>Storage – </a:t>
            </a:r>
            <a:r>
              <a:rPr lang="en-US" sz="2600" dirty="0" smtClean="0"/>
              <a:t>stores data </a:t>
            </a:r>
            <a:r>
              <a:rPr lang="en-US" sz="2600" dirty="0" smtClean="0"/>
              <a:t>permanently</a:t>
            </a:r>
          </a:p>
          <a:p>
            <a:pPr lvl="2">
              <a:lnSpc>
                <a:spcPct val="100000"/>
              </a:lnSpc>
            </a:pP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localStorage.setItem</a:t>
            </a:r>
            <a:r>
              <a:rPr lang="en-US" sz="2400" dirty="0" smtClean="0"/>
              <a:t>/</a:t>
            </a: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getItem</a:t>
            </a:r>
            <a:endParaRPr lang="en-US" sz="24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800" dirty="0"/>
              <a:t>Storage </a:t>
            </a:r>
            <a:r>
              <a:rPr lang="en-US" sz="2800" dirty="0" smtClean="0"/>
              <a:t>Event</a:t>
            </a:r>
          </a:p>
          <a:p>
            <a:pPr lvl="1">
              <a:lnSpc>
                <a:spcPct val="100000"/>
              </a:lnSpc>
            </a:pPr>
            <a:r>
              <a:rPr lang="en-US" sz="26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on('storage', handler);</a:t>
            </a:r>
          </a:p>
          <a:p>
            <a:pPr>
              <a:lnSpc>
                <a:spcPct val="100000"/>
              </a:lnSpc>
            </a:pPr>
            <a:r>
              <a:rPr lang="en-US" sz="2800" dirty="0" smtClean="0">
                <a:cs typeface="Consolas" panose="020B0609020204030204" pitchFamily="49" charset="0"/>
              </a:rPr>
              <a:t>Use local storage when you don’t need data on the server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11" name="Picture 4" descr="D:\_WORK PROJECTS\Nakov\Presentation Slides Design\Question Summary Slide\Store\minions summary copy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520" y="1407604"/>
            <a:ext cx="2783396" cy="2783396"/>
          </a:xfrm>
          <a:prstGeom prst="rect">
            <a:avLst/>
          </a:prstGeom>
          <a:noFill/>
        </p:spPr>
      </p:pic>
      <p:grpSp>
        <p:nvGrpSpPr>
          <p:cNvPr id="7" name="Group 6"/>
          <p:cNvGrpSpPr/>
          <p:nvPr/>
        </p:nvGrpSpPr>
        <p:grpSpPr>
          <a:xfrm>
            <a:off x="8309225" y="4435815"/>
            <a:ext cx="3081986" cy="1628125"/>
            <a:chOff x="998778" y="2709000"/>
            <a:chExt cx="7687634" cy="3510730"/>
          </a:xfrm>
        </p:grpSpPr>
        <p:pic>
          <p:nvPicPr>
            <p:cNvPr id="8" name="Picture 4"/>
            <p:cNvPicPr>
              <a:picLocks noChangeAspect="1" noChangeArrowheads="1"/>
            </p:cNvPicPr>
            <p:nvPr/>
          </p:nvPicPr>
          <p:blipFill>
            <a:blip r:embed="rId4" cstate="screen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778" y="2709000"/>
              <a:ext cx="7687634" cy="3510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0" name="TextBox 9"/>
            <p:cNvSpPr txBox="1"/>
            <p:nvPr/>
          </p:nvSpPr>
          <p:spPr>
            <a:xfrm rot="21361232">
              <a:off x="1603866" y="3732944"/>
              <a:ext cx="6576452" cy="1327851"/>
            </a:xfrm>
            <a:prstGeom prst="rect">
              <a:avLst/>
            </a:prstGeom>
            <a:noFill/>
          </p:spPr>
          <p:txBody>
            <a:bodyPr wrap="none" rtlCol="0">
              <a:prstTxWarp prst="textCascadeUp">
                <a:avLst/>
              </a:prstTxWarp>
              <a:spAutoFit/>
            </a:bodyPr>
            <a:lstStyle/>
            <a:p>
              <a:r>
                <a:rPr lang="en-US" sz="107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  <a:alpha val="49804"/>
                    </a:scheme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JS Apps</a:t>
              </a:r>
              <a:endParaRPr lang="en-US" sz="10700" b="1" dirty="0">
                <a:ln w="3175">
                  <a:solidFill>
                    <a:srgbClr val="FFFFFF">
                      <a:alpha val="50000"/>
                    </a:srgb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  <a:alpha val="49804"/>
                  </a:scheme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116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https://softuni.bg/courses/javascript-applications/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797400"/>
          </a:xfrm>
        </p:spPr>
        <p:txBody>
          <a:bodyPr>
            <a:normAutofit/>
          </a:bodyPr>
          <a:lstStyle/>
          <a:p>
            <a:r>
              <a:rPr lang="en-US" dirty="0"/>
              <a:t>Web Storage and Cookies</a:t>
            </a:r>
            <a:endParaRPr lang="en-US" dirty="0"/>
          </a:p>
        </p:txBody>
      </p:sp>
      <p:pic>
        <p:nvPicPr>
          <p:cNvPr id="4" name="Picture 3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6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8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2"/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4"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5676828"/>
            <a:ext cx="2856368" cy="723768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6"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388" y="5754396"/>
            <a:ext cx="2947601" cy="568632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193789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5"/>
              </a:rPr>
              <a:t>JavaScript Applications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 tooltip="Software University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8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Cookies</a:t>
            </a:r>
            <a:r>
              <a:rPr lang="en-US" sz="3600" dirty="0" smtClean="0"/>
              <a:t> are small pieces of </a:t>
            </a:r>
            <a:r>
              <a:rPr lang="en-US" sz="3600" dirty="0" smtClean="0"/>
              <a:t>data in the Web browser</a:t>
            </a:r>
            <a:endParaRPr lang="en-US" sz="3600" dirty="0" smtClean="0"/>
          </a:p>
          <a:p>
            <a:pPr lvl="1"/>
            <a:r>
              <a:rPr lang="en-US" sz="3400" dirty="0" smtClean="0"/>
              <a:t>Sent by the Web server (Web application)</a:t>
            </a:r>
            <a:endParaRPr lang="en-US" sz="3400" dirty="0" smtClean="0"/>
          </a:p>
          <a:p>
            <a:pPr lvl="1"/>
            <a:r>
              <a:rPr lang="en-US" sz="3400" dirty="0" smtClean="0"/>
              <a:t>Stored inside the </a:t>
            </a:r>
            <a:r>
              <a:rPr lang="en-US" sz="3400" dirty="0" smtClean="0"/>
              <a:t>user's </a:t>
            </a:r>
            <a:r>
              <a:rPr lang="en-US" sz="3400" dirty="0" smtClean="0"/>
              <a:t>Web </a:t>
            </a:r>
            <a:r>
              <a:rPr lang="en-US" sz="3400" dirty="0" smtClean="0"/>
              <a:t>browser</a:t>
            </a:r>
          </a:p>
          <a:p>
            <a:r>
              <a:rPr lang="en-US" sz="3600" dirty="0" smtClean="0"/>
              <a:t>At </a:t>
            </a:r>
            <a:r>
              <a:rPr lang="en-US" sz="3600" dirty="0" smtClean="0"/>
              <a:t>each request the browser sends the </a:t>
            </a:r>
            <a:r>
              <a:rPr lang="en-US" sz="3600" dirty="0" smtClean="0"/>
              <a:t>cookies </a:t>
            </a:r>
            <a:r>
              <a:rPr lang="en-US" sz="3600" dirty="0" smtClean="0"/>
              <a:t>to the server</a:t>
            </a:r>
          </a:p>
          <a:p>
            <a:r>
              <a:rPr lang="en-US" sz="3600" dirty="0" smtClean="0"/>
              <a:t>Cookies can store only </a:t>
            </a:r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plain text</a:t>
            </a:r>
          </a:p>
          <a:p>
            <a:r>
              <a:rPr lang="en-GB" sz="3600" dirty="0"/>
              <a:t>The size of the cookies can be </a:t>
            </a:r>
            <a:r>
              <a:rPr lang="en-GB" sz="3600" dirty="0">
                <a:solidFill>
                  <a:schemeClr val="tx2">
                    <a:lumMod val="75000"/>
                  </a:schemeClr>
                </a:solidFill>
              </a:rPr>
              <a:t>up to 4KB</a:t>
            </a:r>
            <a:endParaRPr lang="en-US" sz="3600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3600" dirty="0" smtClean="0"/>
              <a:t>Cookies </a:t>
            </a:r>
            <a:r>
              <a:rPr lang="en-US" sz="3600" dirty="0"/>
              <a:t>can be </a:t>
            </a:r>
            <a:r>
              <a:rPr lang="en-US" sz="3600" dirty="0" smtClean="0"/>
              <a:t>read </a:t>
            </a:r>
            <a:r>
              <a:rPr lang="en-US" sz="3600" dirty="0" smtClean="0"/>
              <a:t>/ </a:t>
            </a:r>
            <a:r>
              <a:rPr lang="en-US" sz="3600" dirty="0" smtClean="0"/>
              <a:t>set </a:t>
            </a:r>
            <a:r>
              <a:rPr lang="en-US" sz="3600" dirty="0"/>
              <a:t>by </a:t>
            </a:r>
            <a:r>
              <a:rPr lang="en-US" sz="3600" dirty="0" smtClean="0"/>
              <a:t>JavaScript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are </a:t>
            </a:r>
            <a:r>
              <a:rPr lang="en-US" dirty="0" smtClean="0"/>
              <a:t>Cookies?</a:t>
            </a:r>
            <a:endParaRPr lang="en-US" dirty="0"/>
          </a:p>
        </p:txBody>
      </p:sp>
      <p:pic>
        <p:nvPicPr>
          <p:cNvPr id="1026" name="Picture 2" descr="http://icons.iconarchive.com/icons/oxygen-icons.org/oxygen/256/Apps-preferences-web-browser-cookies-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412" y="4343400"/>
            <a:ext cx="1981201" cy="1981201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482224" y="4724400"/>
            <a:ext cx="1301575" cy="1077218"/>
          </a:xfrm>
          <a:prstGeom prst="rect">
            <a:avLst/>
          </a:prstGeom>
          <a:noFill/>
        </p:spPr>
        <p:txBody>
          <a:bodyPr wrap="none" rtlCol="0">
            <a:prstTxWarp prst="textInflate">
              <a:avLst/>
            </a:prstTxWarp>
            <a:spAutoFit/>
          </a:bodyPr>
          <a:lstStyle/>
          <a:p>
            <a:pPr algn="ctr"/>
            <a:r>
              <a:rPr lang="en-US" sz="32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HTTP</a:t>
            </a:r>
          </a:p>
          <a:p>
            <a:pPr algn="ctr"/>
            <a:r>
              <a:rPr lang="en-US" sz="32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cookie</a:t>
            </a:r>
            <a:endParaRPr lang="en-US" sz="32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91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Cookies do not authenticate a user</a:t>
            </a:r>
          </a:p>
          <a:p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GB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GB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Cookies give a unique identifier to differentiate one user from another</a:t>
            </a: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are not Cookies?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611" y="1981192"/>
            <a:ext cx="2404882" cy="16743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54922" y="2002783"/>
            <a:ext cx="14264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0" dirty="0" smtClean="0"/>
              <a:t>!=</a:t>
            </a:r>
            <a:endParaRPr lang="en-GB" sz="10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16730">
            <a:off x="8598657" y="1903993"/>
            <a:ext cx="1317578" cy="1828798"/>
          </a:xfrm>
          <a:prstGeom prst="rect">
            <a:avLst/>
          </a:prstGeom>
        </p:spPr>
      </p:pic>
      <p:pic>
        <p:nvPicPr>
          <p:cNvPr id="2050" name="Picture 2" descr="http://pw-cdn.poweryourpractice.com/wp-content/uploads/2011/06/patient-identifier-cod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811" y="5047079"/>
            <a:ext cx="2223910" cy="147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097" y="4969285"/>
            <a:ext cx="2404882" cy="167439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534660" y="4992024"/>
            <a:ext cx="14264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0" dirty="0" smtClean="0"/>
              <a:t>!=</a:t>
            </a:r>
            <a:endParaRPr lang="en-GB" sz="10000" dirty="0"/>
          </a:p>
        </p:txBody>
      </p:sp>
    </p:spTree>
    <p:extLst>
      <p:ext uri="{BB962C8B-B14F-4D97-AF65-F5344CB8AC3E}">
        <p14:creationId xmlns:p14="http://schemas.microsoft.com/office/powerpoint/2010/main" val="336122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Cookie – How It Works?</a:t>
            </a:r>
            <a:endParaRPr lang="en-GB" dirty="0"/>
          </a:p>
        </p:txBody>
      </p:sp>
      <p:pic>
        <p:nvPicPr>
          <p:cNvPr id="1026" name="Picture 2" descr="http://www.imid.adalet.gov.tr/baskanligimiz/subeler/subeler/kurum_arsiv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8327" y="2209800"/>
            <a:ext cx="2620085" cy="2620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ngimg.com/upload/laptop_PNG592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012" y="2346258"/>
            <a:ext cx="3149600" cy="2422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>
          <a:xfrm>
            <a:off x="4058741" y="2399100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1" name="TextBox 10"/>
          <p:cNvSpPr txBox="1"/>
          <p:nvPr/>
        </p:nvSpPr>
        <p:spPr>
          <a:xfrm>
            <a:off x="4574790" y="2057400"/>
            <a:ext cx="21073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1. HTTP Request</a:t>
            </a:r>
            <a:endParaRPr lang="en-GB" sz="2200" dirty="0"/>
          </a:p>
        </p:txBody>
      </p:sp>
      <p:sp>
        <p:nvSpPr>
          <p:cNvPr id="15" name="Right Arrow 14"/>
          <p:cNvSpPr/>
          <p:nvPr/>
        </p:nvSpPr>
        <p:spPr>
          <a:xfrm rot="10800000">
            <a:off x="4058741" y="3132253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3" name="TextBox 12"/>
          <p:cNvSpPr txBox="1"/>
          <p:nvPr/>
        </p:nvSpPr>
        <p:spPr>
          <a:xfrm>
            <a:off x="4574790" y="2818009"/>
            <a:ext cx="3953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2. HTTP </a:t>
            </a:r>
            <a:r>
              <a:rPr lang="en-GB" sz="2200" dirty="0"/>
              <a:t>Response + Set </a:t>
            </a:r>
            <a:r>
              <a:rPr lang="en-GB" sz="2200" dirty="0" smtClean="0"/>
              <a:t>cookie</a:t>
            </a:r>
            <a:endParaRPr lang="en-GB" sz="2200" dirty="0"/>
          </a:p>
        </p:txBody>
      </p:sp>
      <p:sp>
        <p:nvSpPr>
          <p:cNvPr id="17" name="Right Arrow 16"/>
          <p:cNvSpPr/>
          <p:nvPr/>
        </p:nvSpPr>
        <p:spPr>
          <a:xfrm>
            <a:off x="4058741" y="3931059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8" name="TextBox 17"/>
          <p:cNvSpPr txBox="1"/>
          <p:nvPr/>
        </p:nvSpPr>
        <p:spPr>
          <a:xfrm>
            <a:off x="4574790" y="3583275"/>
            <a:ext cx="31230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3. HTTP </a:t>
            </a:r>
            <a:r>
              <a:rPr lang="en-GB" sz="2000" dirty="0"/>
              <a:t>Request + cookie</a:t>
            </a:r>
          </a:p>
        </p:txBody>
      </p:sp>
      <p:sp>
        <p:nvSpPr>
          <p:cNvPr id="19" name="Right Arrow 18"/>
          <p:cNvSpPr/>
          <p:nvPr/>
        </p:nvSpPr>
        <p:spPr>
          <a:xfrm rot="10800000">
            <a:off x="4058741" y="4687082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0" name="TextBox 19"/>
          <p:cNvSpPr txBox="1"/>
          <p:nvPr/>
        </p:nvSpPr>
        <p:spPr>
          <a:xfrm>
            <a:off x="4574790" y="4372838"/>
            <a:ext cx="23152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4. HTTP Response</a:t>
            </a:r>
            <a:endParaRPr lang="en-GB" sz="2200" dirty="0"/>
          </a:p>
        </p:txBody>
      </p:sp>
      <p:sp>
        <p:nvSpPr>
          <p:cNvPr id="14" name="TextBox 13"/>
          <p:cNvSpPr txBox="1"/>
          <p:nvPr/>
        </p:nvSpPr>
        <p:spPr>
          <a:xfrm>
            <a:off x="1424049" y="4743944"/>
            <a:ext cx="178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Client</a:t>
            </a:r>
            <a:endParaRPr lang="en-GB" dirty="0"/>
          </a:p>
        </p:txBody>
      </p:sp>
      <p:sp>
        <p:nvSpPr>
          <p:cNvPr id="22" name="TextBox 21"/>
          <p:cNvSpPr txBox="1"/>
          <p:nvPr/>
        </p:nvSpPr>
        <p:spPr>
          <a:xfrm>
            <a:off x="9261943" y="4834536"/>
            <a:ext cx="2033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Server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235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5" grpId="0" animBg="1"/>
      <p:bldP spid="13" grpId="0"/>
      <p:bldP spid="17" grpId="0" animBg="1"/>
      <p:bldP spid="18" grpId="0"/>
      <p:bldP spid="19" grpId="0" animBg="1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 smtClean="0"/>
              <a:t>A </a:t>
            </a:r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cookie</a:t>
            </a:r>
            <a:r>
              <a:rPr lang="en-US" sz="3600" dirty="0" smtClean="0"/>
              <a:t> consists of </a:t>
            </a:r>
            <a:r>
              <a:rPr lang="en-GB" sz="3600" dirty="0" smtClean="0"/>
              <a:t>several </a:t>
            </a:r>
            <a:r>
              <a:rPr lang="en-US" sz="3600" dirty="0" smtClean="0"/>
              <a:t>parts</a:t>
            </a:r>
          </a:p>
          <a:p>
            <a:pPr lvl="1"/>
            <a:r>
              <a:rPr lang="en-US" sz="3400" dirty="0"/>
              <a:t>A 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name-value pair </a:t>
            </a:r>
            <a:r>
              <a:rPr lang="en-US" sz="3400" dirty="0"/>
              <a:t>that holds the cookie </a:t>
            </a:r>
            <a:r>
              <a:rPr lang="en-US" sz="3400" dirty="0" smtClean="0"/>
              <a:t>information</a:t>
            </a:r>
          </a:p>
          <a:p>
            <a:pPr lvl="2"/>
            <a:r>
              <a:rPr lang="en-US" dirty="0"/>
              <a:t>The name is used to reach the data stored in the </a:t>
            </a:r>
            <a:r>
              <a:rPr lang="en-US" dirty="0" smtClean="0"/>
              <a:t>value</a:t>
            </a:r>
            <a:endParaRPr lang="en-US" dirty="0"/>
          </a:p>
          <a:p>
            <a:pPr lvl="1"/>
            <a:r>
              <a:rPr lang="en-US" sz="3400" dirty="0"/>
              <a:t>The 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expire date </a:t>
            </a:r>
            <a:r>
              <a:rPr lang="en-US" sz="3400" dirty="0"/>
              <a:t>of the </a:t>
            </a:r>
            <a:r>
              <a:rPr lang="en-US" sz="3400" dirty="0" smtClean="0"/>
              <a:t>cookie</a:t>
            </a:r>
          </a:p>
          <a:p>
            <a:pPr lvl="2"/>
            <a:r>
              <a:rPr lang="en-US" dirty="0"/>
              <a:t>Used to </a:t>
            </a:r>
            <a:r>
              <a:rPr lang="en-US" dirty="0" smtClean="0"/>
              <a:t>set </a:t>
            </a:r>
            <a:r>
              <a:rPr lang="en-US" dirty="0"/>
              <a:t>timeframe for the </a:t>
            </a:r>
            <a:r>
              <a:rPr lang="en-US" dirty="0" smtClean="0"/>
              <a:t>cookie work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 cookie without an expiration date is </a:t>
            </a:r>
            <a:br>
              <a:rPr lang="en-US" dirty="0" smtClean="0"/>
            </a:br>
            <a:r>
              <a:rPr lang="en-US" dirty="0" smtClean="0"/>
              <a:t>removed on browser close event</a:t>
            </a:r>
          </a:p>
          <a:p>
            <a:pPr lvl="1"/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Path</a:t>
            </a:r>
            <a:r>
              <a:rPr lang="en-US" sz="3400" dirty="0"/>
              <a:t> </a:t>
            </a:r>
            <a:r>
              <a:rPr lang="en-US" sz="3400" dirty="0" smtClean="0"/>
              <a:t>at the </a:t>
            </a:r>
            <a:r>
              <a:rPr lang="en-US" sz="3400" dirty="0"/>
              <a:t>server the cookie is good </a:t>
            </a:r>
            <a:r>
              <a:rPr lang="en-US" sz="3400" dirty="0" smtClean="0"/>
              <a:t>for</a:t>
            </a:r>
            <a:endParaRPr lang="en-US" sz="3400" dirty="0"/>
          </a:p>
          <a:p>
            <a:pPr lvl="1"/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Domain</a:t>
            </a:r>
            <a:r>
              <a:rPr lang="en-US" sz="3400" dirty="0"/>
              <a:t> the cookie is good </a:t>
            </a:r>
            <a:r>
              <a:rPr lang="en-US" sz="3400" dirty="0" smtClean="0"/>
              <a:t>for</a:t>
            </a:r>
            <a:endParaRPr lang="en-US" sz="3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Cookies:</a:t>
            </a:r>
            <a:r>
              <a:rPr lang="en-US" dirty="0" smtClean="0"/>
              <a:t> </a:t>
            </a:r>
            <a:r>
              <a:rPr lang="en-US" dirty="0" smtClean="0"/>
              <a:t>Structure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1154" y="3733800"/>
            <a:ext cx="3200064" cy="2662454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42616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Cookies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save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some state </a:t>
            </a:r>
            <a:r>
              <a:rPr lang="en-US" dirty="0" smtClean="0"/>
              <a:t>of the user </a:t>
            </a:r>
            <a:r>
              <a:rPr lang="en-US" dirty="0" smtClean="0"/>
              <a:t>preferences in the browser</a:t>
            </a:r>
            <a:endParaRPr lang="en-US" dirty="0" smtClean="0"/>
          </a:p>
          <a:p>
            <a:pPr lvl="1"/>
            <a:r>
              <a:rPr lang="en-US" dirty="0"/>
              <a:t>Authenticated to the server once,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remember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your login</a:t>
            </a:r>
          </a:p>
          <a:p>
            <a:pPr lvl="1"/>
            <a:r>
              <a:rPr lang="en-US" dirty="0" smtClean="0"/>
              <a:t>E.g. you login at some site a click "Remember Me"</a:t>
            </a:r>
          </a:p>
          <a:p>
            <a:pPr lvl="1"/>
            <a:r>
              <a:rPr lang="en-US" dirty="0" smtClean="0"/>
              <a:t>If someone steals the cookie, he takes your saved credentials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/>
              <a:t>Cookies </a:t>
            </a:r>
            <a:r>
              <a:rPr lang="en-US" dirty="0" smtClean="0"/>
              <a:t>are </a:t>
            </a:r>
            <a:r>
              <a:rPr lang="en-US" dirty="0" smtClean="0"/>
              <a:t>sent with the </a:t>
            </a:r>
            <a:r>
              <a:rPr lang="en-US" dirty="0" smtClean="0"/>
              <a:t>headers of </a:t>
            </a:r>
            <a:r>
              <a:rPr lang="en-US" dirty="0" smtClean="0"/>
              <a:t>all </a:t>
            </a:r>
            <a:r>
              <a:rPr lang="en-US" dirty="0" smtClean="0"/>
              <a:t>HTTP </a:t>
            </a:r>
            <a:r>
              <a:rPr lang="en-US" dirty="0" smtClean="0"/>
              <a:t>requests </a:t>
            </a:r>
            <a:r>
              <a:rPr lang="en-US" dirty="0" smtClean="0"/>
              <a:t>to the </a:t>
            </a:r>
            <a:r>
              <a:rPr lang="en-US" dirty="0" smtClean="0"/>
              <a:t>matching server</a:t>
            </a:r>
            <a:endParaRPr lang="en-US" dirty="0" smtClean="0"/>
          </a:p>
          <a:p>
            <a:r>
              <a:rPr lang="en-US" dirty="0" smtClean="0"/>
              <a:t>Cookies keep track of your movements within the site</a:t>
            </a:r>
          </a:p>
          <a:p>
            <a:pPr lvl="1"/>
            <a:r>
              <a:rPr lang="en-US" dirty="0" smtClean="0"/>
              <a:t>E.g. remember the theme </a:t>
            </a:r>
            <a:r>
              <a:rPr lang="en-US" dirty="0" smtClean="0"/>
              <a:t>selection and other preferences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Cookies: </a:t>
            </a:r>
            <a:r>
              <a:rPr lang="en-US" dirty="0" smtClean="0"/>
              <a:t>Usage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04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Cookies can be accessed </a:t>
            </a:r>
            <a:r>
              <a:rPr lang="en-US" dirty="0" smtClean="0"/>
              <a:t>from JavaScript</a:t>
            </a:r>
            <a:endParaRPr lang="en-US" dirty="0" smtClean="0"/>
          </a:p>
          <a:p>
            <a:pPr lvl="1"/>
            <a:r>
              <a:rPr lang="en-US" dirty="0" smtClean="0"/>
              <a:t>Use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document.cookie</a:t>
            </a:r>
            <a:r>
              <a:rPr lang="en-US" dirty="0" smtClean="0"/>
              <a:t> property</a:t>
            </a:r>
          </a:p>
          <a:p>
            <a:pPr lvl="1"/>
            <a:r>
              <a:rPr lang="en-US" dirty="0" smtClean="0"/>
              <a:t>Cookies </a:t>
            </a:r>
            <a:r>
              <a:rPr lang="en-US" dirty="0" smtClean="0"/>
              <a:t>are not strings, they are </a:t>
            </a:r>
            <a:r>
              <a:rPr lang="en-US" dirty="0" smtClean="0"/>
              <a:t>read as </a:t>
            </a:r>
            <a:r>
              <a:rPr lang="en-US" dirty="0" smtClean="0"/>
              <a:t>strings</a:t>
            </a:r>
            <a:endParaRPr lang="bg-BG" dirty="0" smtClean="0"/>
          </a:p>
          <a:p>
            <a:pPr lvl="1"/>
            <a:r>
              <a:rPr lang="en-GB" dirty="0"/>
              <a:t>JavaScript doesn’t have </a:t>
            </a:r>
            <a:r>
              <a:rPr lang="en-GB" dirty="0" smtClean="0"/>
              <a:t>good API to</a:t>
            </a:r>
            <a:r>
              <a:rPr lang="en-GB" dirty="0"/>
              <a:t> easily work with </a:t>
            </a:r>
            <a:r>
              <a:rPr lang="en-GB" dirty="0" smtClean="0"/>
              <a:t>cookies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</a:t>
            </a:r>
            <a:r>
              <a:rPr lang="en-US" dirty="0" smtClean="0"/>
              <a:t>Cookies from JS</a:t>
            </a:r>
            <a:endParaRPr lang="en-US" dirty="0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1062036" y="4038600"/>
            <a:ext cx="10061576" cy="23083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document.cookie = 'c1=cookie1</a:t>
            </a:r>
            <a:r>
              <a:rPr lang="nl-NL" sz="2400" dirty="0">
                <a:solidFill>
                  <a:srgbClr val="FBEEDC"/>
                </a:solidFill>
              </a:rPr>
              <a:t>; expires=Thu, 30 Apr 2013 21:44:00 UTC; path=/'</a:t>
            </a:r>
          </a:p>
          <a:p>
            <a:pPr>
              <a:lnSpc>
                <a:spcPct val="95000"/>
              </a:lnSpc>
              <a:spcBef>
                <a:spcPts val="1800"/>
              </a:spcBef>
            </a:pPr>
            <a:r>
              <a:rPr lang="nl-NL" sz="2400" dirty="0" smtClean="0">
                <a:solidFill>
                  <a:srgbClr val="FBEEDC"/>
                </a:solidFill>
              </a:rPr>
              <a:t>document.cookie = 'c2=cookie2</a:t>
            </a:r>
            <a:r>
              <a:rPr lang="nl-NL" sz="2400" dirty="0">
                <a:solidFill>
                  <a:srgbClr val="FBEEDC"/>
                </a:solidFill>
              </a:rPr>
              <a:t>; expires=Tue, 29 Apr 2013 11:11:11 UTC; path=/'</a:t>
            </a:r>
          </a:p>
          <a:p>
            <a:pPr>
              <a:lnSpc>
                <a:spcPct val="95000"/>
              </a:lnSpc>
              <a:spcBef>
                <a:spcPts val="1800"/>
              </a:spcBef>
            </a:pPr>
            <a:r>
              <a:rPr lang="nl-NL" sz="2400" dirty="0" smtClean="0">
                <a:solidFill>
                  <a:srgbClr val="FBEEDC"/>
                </a:solidFill>
              </a:rPr>
              <a:t>console.log(document.cookie</a:t>
            </a:r>
            <a:r>
              <a:rPr lang="nl-NL" sz="2400" dirty="0">
                <a:solidFill>
                  <a:srgbClr val="FBEEDC"/>
                </a:solidFill>
              </a:rPr>
              <a:t>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66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1539</Words>
  <Application>Microsoft Office PowerPoint</Application>
  <PresentationFormat>Custom</PresentationFormat>
  <Paragraphs>299</Paragraphs>
  <Slides>35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Consolas</vt:lpstr>
      <vt:lpstr>Wingdings</vt:lpstr>
      <vt:lpstr>Wingdings 2</vt:lpstr>
      <vt:lpstr>SoftUni 16x9</vt:lpstr>
      <vt:lpstr>Web Storage and Cookies</vt:lpstr>
      <vt:lpstr>Table of Contents</vt:lpstr>
      <vt:lpstr>HTTP Cookies</vt:lpstr>
      <vt:lpstr>What are Cookies?</vt:lpstr>
      <vt:lpstr>What are not Cookies?</vt:lpstr>
      <vt:lpstr>Cookie – How It Works?</vt:lpstr>
      <vt:lpstr>Cookies: Structure</vt:lpstr>
      <vt:lpstr>Cookies: Usage</vt:lpstr>
      <vt:lpstr>Working with Cookies from JS</vt:lpstr>
      <vt:lpstr>Creating Cookies</vt:lpstr>
      <vt:lpstr>Reading Cookies</vt:lpstr>
      <vt:lpstr>Deleting Cookies</vt:lpstr>
      <vt:lpstr>Cookies</vt:lpstr>
      <vt:lpstr>Web Storages</vt:lpstr>
      <vt:lpstr>What is Web Storage?</vt:lpstr>
      <vt:lpstr>Web Storage: How It Works?</vt:lpstr>
      <vt:lpstr>Web Storages</vt:lpstr>
      <vt:lpstr>Local Storage</vt:lpstr>
      <vt:lpstr>Local Storage: How It Works?</vt:lpstr>
      <vt:lpstr>Local Storage – Example</vt:lpstr>
      <vt:lpstr>Local Storage</vt:lpstr>
      <vt:lpstr>Session Storage</vt:lpstr>
      <vt:lpstr>Session Storage: How It Works?</vt:lpstr>
      <vt:lpstr>Session Storage – Example</vt:lpstr>
      <vt:lpstr>Session Storage</vt:lpstr>
      <vt:lpstr>Saving Objects in Web Storages as JSON</vt:lpstr>
      <vt:lpstr>Saving Object in WebStorages</vt:lpstr>
      <vt:lpstr>Storage Event</vt:lpstr>
      <vt:lpstr>Cookies vs. Local Storage</vt:lpstr>
      <vt:lpstr>Cookies vs. Local Storage</vt:lpstr>
      <vt:lpstr>Cookies vs Local Storage - Conclusion</vt:lpstr>
      <vt:lpstr>Summary</vt:lpstr>
      <vt:lpstr>Web Storage and Cookies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Storage and Cookies</dc:title>
  <dc:subject>Software Development Course</dc:subject>
  <dc:creator/>
  <cp:keywords>JavaScript, JS, programming, SoftUni, Software University, programming, software development, software engineering, course, Web development, Applications, web storage, local storage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2014-11-24T17:16:35Z</dcterms:modified>
  <cp:category>JavaScript, JS, programming, Applications, web storages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